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47"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D775EA65-B27A-4848-B938-8D8086D29B6C}" type="datetimeFigureOut">
              <a:rPr lang="en-US" smtClean="0"/>
              <a:pPr/>
              <a:t>10/1/2010</a:t>
            </a:fld>
            <a:endParaRPr lang="en-US"/>
          </a:p>
        </p:txBody>
      </p:sp>
      <p:sp>
        <p:nvSpPr>
          <p:cNvPr id="19" name="Substituent subsol 18"/>
          <p:cNvSpPr>
            <a:spLocks noGrp="1"/>
          </p:cNvSpPr>
          <p:nvPr>
            <p:ph type="ftr" sz="quarter" idx="11"/>
          </p:nvPr>
        </p:nvSpPr>
        <p:spPr/>
        <p:txBody>
          <a:bodyPr/>
          <a:lstStyle/>
          <a:p>
            <a:endParaRPr lang="en-US"/>
          </a:p>
        </p:txBody>
      </p:sp>
      <p:sp>
        <p:nvSpPr>
          <p:cNvPr id="27" name="Substituent număr diapozitiv 26"/>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775EA65-B27A-4848-B938-8D8086D29B6C}" type="datetimeFigureOut">
              <a:rPr lang="en-US" smtClean="0"/>
              <a:pPr/>
              <a:t>10/1/2010</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775EA65-B27A-4848-B938-8D8086D29B6C}" type="datetimeFigureOut">
              <a:rPr lang="en-US" smtClean="0"/>
              <a:pPr/>
              <a:t>10/1/2010</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775EA65-B27A-4848-B938-8D8086D29B6C}" type="datetimeFigureOut">
              <a:rPr lang="en-US" smtClean="0"/>
              <a:pPr/>
              <a:t>10/1/2010</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D775EA65-B27A-4848-B938-8D8086D29B6C}" type="datetimeFigureOut">
              <a:rPr lang="en-US" smtClean="0"/>
              <a:pPr/>
              <a:t>10/1/2010</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D775EA65-B27A-4848-B938-8D8086D29B6C}" type="datetimeFigureOut">
              <a:rPr lang="en-US" smtClean="0"/>
              <a:pPr/>
              <a:t>10/1/2010</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D775EA65-B27A-4848-B938-8D8086D29B6C}" type="datetimeFigureOut">
              <a:rPr lang="en-US" smtClean="0"/>
              <a:pPr/>
              <a:t>10/1/2010</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D775EA65-B27A-4848-B938-8D8086D29B6C}" type="datetimeFigureOut">
              <a:rPr lang="en-US" smtClean="0"/>
              <a:pPr/>
              <a:t>10/1/2010</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D775EA65-B27A-4848-B938-8D8086D29B6C}" type="datetimeFigureOut">
              <a:rPr lang="en-US" smtClean="0"/>
              <a:pPr/>
              <a:t>10/1/2010</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D775EA65-B27A-4848-B938-8D8086D29B6C}" type="datetimeFigureOut">
              <a:rPr lang="en-US" smtClean="0"/>
              <a:pPr/>
              <a:t>10/1/2010</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9795AD10-B382-4740-8E69-F49E8B33BE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D775EA65-B27A-4848-B938-8D8086D29B6C}" type="datetimeFigureOut">
              <a:rPr lang="en-US" smtClean="0"/>
              <a:pPr/>
              <a:t>10/1/2010</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a:xfrm>
            <a:off x="8077200" y="6356350"/>
            <a:ext cx="609600" cy="365125"/>
          </a:xfrm>
        </p:spPr>
        <p:txBody>
          <a:bodyPr/>
          <a:lstStyle/>
          <a:p>
            <a:fld id="{9795AD10-B382-4740-8E69-F49E8B33BEE3}" type="slidenum">
              <a:rPr lang="en-US" smtClean="0"/>
              <a:pPr/>
              <a:t>‹#›</a:t>
            </a:fld>
            <a:endParaRPr lang="en-US"/>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75EA65-B27A-4848-B938-8D8086D29B6C}" type="datetimeFigureOut">
              <a:rPr lang="en-US" smtClean="0"/>
              <a:pPr/>
              <a:t>10/1/2010</a:t>
            </a:fld>
            <a:endParaRPr lang="en-US"/>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95AD10-B382-4740-8E69-F49E8B33BEE3}" type="slidenum">
              <a:rPr lang="en-US" smtClean="0"/>
              <a:pPr/>
              <a:t>‹#›</a:t>
            </a:fld>
            <a:endParaRPr lang="en-US"/>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turismul-cultural.wikispaces.com/"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381000"/>
            <a:ext cx="7924800" cy="1066800"/>
          </a:xfrm>
        </p:spPr>
        <p:txBody>
          <a:bodyPr>
            <a:normAutofit fontScale="90000"/>
          </a:bodyPr>
          <a:lstStyle/>
          <a:p>
            <a:r>
              <a:rPr lang="en-US" dirty="0" smtClean="0"/>
              <a:t>GRUP </a:t>
            </a:r>
            <a:r>
              <a:rPr lang="ro-RO" dirty="0" smtClean="0"/>
              <a:t>ŞCOLAR ECONOMIC DE TURISM IAŞI </a:t>
            </a:r>
            <a:endParaRPr lang="en-US" dirty="0"/>
          </a:p>
        </p:txBody>
      </p:sp>
      <p:sp>
        <p:nvSpPr>
          <p:cNvPr id="3" name="Subtitlu 2"/>
          <p:cNvSpPr>
            <a:spLocks noGrp="1"/>
          </p:cNvSpPr>
          <p:nvPr>
            <p:ph type="subTitle" idx="1"/>
          </p:nvPr>
        </p:nvSpPr>
        <p:spPr>
          <a:xfrm>
            <a:off x="457200" y="1981200"/>
            <a:ext cx="8305800" cy="1219200"/>
          </a:xfrm>
        </p:spPr>
        <p:txBody>
          <a:bodyPr/>
          <a:lstStyle/>
          <a:p>
            <a:pPr algn="ctr"/>
            <a:r>
              <a:rPr lang="ro-RO" b="1" i="1" dirty="0" smtClean="0">
                <a:effectLst>
                  <a:outerShdw blurRad="38100" dist="38100" dir="2700000" algn="tl">
                    <a:srgbClr val="000000">
                      <a:alpha val="43137"/>
                    </a:srgbClr>
                  </a:outerShdw>
                </a:effectLst>
                <a:latin typeface="Century Schoolbook" pitchFamily="18" charset="0"/>
              </a:rPr>
              <a:t>PACHETE DE SERVICII DESTINATE TURISMULUI  CULTURAL </a:t>
            </a:r>
          </a:p>
          <a:p>
            <a:endParaRPr lang="en-US" dirty="0"/>
          </a:p>
        </p:txBody>
      </p:sp>
      <p:sp>
        <p:nvSpPr>
          <p:cNvPr id="5" name="CasetăText 4"/>
          <p:cNvSpPr txBox="1"/>
          <p:nvPr/>
        </p:nvSpPr>
        <p:spPr>
          <a:xfrm>
            <a:off x="990600" y="3657601"/>
            <a:ext cx="3657600" cy="646331"/>
          </a:xfrm>
          <a:prstGeom prst="rect">
            <a:avLst/>
          </a:prstGeom>
          <a:noFill/>
        </p:spPr>
        <p:txBody>
          <a:bodyPr wrap="square" rtlCol="0">
            <a:spAutoFit/>
          </a:bodyPr>
          <a:lstStyle/>
          <a:p>
            <a:r>
              <a:rPr lang="ro-RO" dirty="0" smtClean="0">
                <a:latin typeface="Century Schoolbook" pitchFamily="18" charset="0"/>
              </a:rPr>
              <a:t>ÎNDRUMĂTOR :</a:t>
            </a:r>
          </a:p>
          <a:p>
            <a:r>
              <a:rPr lang="ro-RO" dirty="0" smtClean="0">
                <a:latin typeface="Century Schoolbook" pitchFamily="18" charset="0"/>
              </a:rPr>
              <a:t>Prof. Rusu Mihaela-Loredana</a:t>
            </a:r>
          </a:p>
        </p:txBody>
      </p:sp>
      <p:sp>
        <p:nvSpPr>
          <p:cNvPr id="6" name="CasetăText 5"/>
          <p:cNvSpPr txBox="1"/>
          <p:nvPr/>
        </p:nvSpPr>
        <p:spPr>
          <a:xfrm>
            <a:off x="5181600" y="3352800"/>
            <a:ext cx="3733800" cy="2308324"/>
          </a:xfrm>
          <a:prstGeom prst="rect">
            <a:avLst/>
          </a:prstGeom>
          <a:noFill/>
        </p:spPr>
        <p:txBody>
          <a:bodyPr wrap="square" rtlCol="0">
            <a:spAutoFit/>
          </a:bodyPr>
          <a:lstStyle/>
          <a:p>
            <a:pPr algn="ctr"/>
            <a:r>
              <a:rPr lang="ro-RO" dirty="0" smtClean="0">
                <a:latin typeface="Century Schoolbook" pitchFamily="18" charset="0"/>
              </a:rPr>
              <a:t>Elevi:</a:t>
            </a:r>
          </a:p>
          <a:p>
            <a:pPr algn="ctr"/>
            <a:endParaRPr lang="ro-RO" dirty="0" smtClean="0">
              <a:latin typeface="Century Schoolbook" pitchFamily="18" charset="0"/>
            </a:endParaRPr>
          </a:p>
          <a:p>
            <a:pPr lvl="0">
              <a:buClr>
                <a:schemeClr val="tx2"/>
              </a:buClr>
              <a:buFont typeface="Wingdings" pitchFamily="2" charset="2"/>
              <a:buChar char="Ø"/>
            </a:pPr>
            <a:r>
              <a:rPr lang="ro-RO" dirty="0" smtClean="0">
                <a:latin typeface="Century Schoolbook" pitchFamily="18" charset="0"/>
              </a:rPr>
              <a:t> </a:t>
            </a:r>
            <a:r>
              <a:rPr lang="vi-VN" dirty="0" smtClean="0"/>
              <a:t>Brezulenu Dana-Elena</a:t>
            </a:r>
          </a:p>
          <a:p>
            <a:pPr lvl="0">
              <a:buClr>
                <a:schemeClr val="tx2"/>
              </a:buClr>
              <a:buFont typeface="Wingdings" pitchFamily="2" charset="2"/>
              <a:buChar char="Ø"/>
            </a:pPr>
            <a:r>
              <a:rPr lang="vi-VN" dirty="0" smtClean="0"/>
              <a:t>Moldovanu Loredana-Andreea</a:t>
            </a:r>
          </a:p>
          <a:p>
            <a:pPr lvl="0">
              <a:buClr>
                <a:schemeClr val="tx2"/>
              </a:buClr>
              <a:buFont typeface="Wingdings" pitchFamily="2" charset="2"/>
              <a:buChar char="Ø"/>
            </a:pPr>
            <a:r>
              <a:rPr lang="vi-VN" dirty="0" smtClean="0"/>
              <a:t>Rădeanu Gabriel</a:t>
            </a:r>
          </a:p>
          <a:p>
            <a:pPr lvl="0">
              <a:buClr>
                <a:schemeClr val="tx2"/>
              </a:buClr>
              <a:buFont typeface="Wingdings" pitchFamily="2" charset="2"/>
              <a:buChar char="Ø"/>
            </a:pPr>
            <a:r>
              <a:rPr lang="vi-VN" dirty="0" smtClean="0"/>
              <a:t>Tenea Florina-Luminiţa</a:t>
            </a:r>
          </a:p>
          <a:p>
            <a:pPr lvl="0">
              <a:buClr>
                <a:schemeClr val="tx2"/>
              </a:buClr>
              <a:buFont typeface="Wingdings" pitchFamily="2" charset="2"/>
              <a:buChar char="Ø"/>
            </a:pPr>
            <a:r>
              <a:rPr lang="vi-VN" dirty="0" smtClean="0"/>
              <a:t>Vătăjiţa Alexandra-Andreea</a:t>
            </a:r>
            <a:endParaRPr lang="ro-RO" dirty="0" smtClean="0">
              <a:latin typeface="Century Schoolbook" pitchFamily="18" charset="0"/>
            </a:endParaRPr>
          </a:p>
          <a:p>
            <a:pPr>
              <a:buClr>
                <a:schemeClr val="tx2"/>
              </a:buClr>
              <a:buFont typeface="Wingdings" pitchFamily="2" charset="2"/>
              <a:buChar char="Ø"/>
            </a:pPr>
            <a:endParaRPr lang="en-US" dirty="0"/>
          </a:p>
        </p:txBody>
      </p:sp>
      <p:sp>
        <p:nvSpPr>
          <p:cNvPr id="7" name="CasetăText 6"/>
          <p:cNvSpPr txBox="1"/>
          <p:nvPr/>
        </p:nvSpPr>
        <p:spPr>
          <a:xfrm>
            <a:off x="3429000" y="5943601"/>
            <a:ext cx="2971800" cy="369332"/>
          </a:xfrm>
          <a:prstGeom prst="rect">
            <a:avLst/>
          </a:prstGeom>
          <a:noFill/>
        </p:spPr>
        <p:txBody>
          <a:bodyPr wrap="square" rtlCol="0">
            <a:spAutoFit/>
          </a:bodyPr>
          <a:lstStyle/>
          <a:p>
            <a:pPr algn="ctr"/>
            <a:r>
              <a:rPr lang="ro-RO" dirty="0" smtClean="0">
                <a:latin typeface="Century Schoolbook" pitchFamily="18" charset="0"/>
              </a:rPr>
              <a:t>Anul şcolar:2010-2011</a:t>
            </a:r>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457200" y="152400"/>
            <a:ext cx="8305800" cy="7294305"/>
          </a:xfrm>
          <a:prstGeom prst="rect">
            <a:avLst/>
          </a:prstGeom>
          <a:noFill/>
        </p:spPr>
        <p:txBody>
          <a:bodyPr wrap="square" rtlCol="0">
            <a:spAutoFit/>
          </a:bodyPr>
          <a:lstStyle/>
          <a:p>
            <a:endParaRPr lang="en-US" dirty="0" smtClean="0">
              <a:latin typeface="Century Schoolbook" pitchFamily="18" charset="0"/>
            </a:endParaRPr>
          </a:p>
          <a:p>
            <a:pPr lvl="1">
              <a:buFont typeface="Arial" pitchFamily="34" charset="0"/>
              <a:buChar char="•"/>
            </a:pPr>
            <a:r>
              <a:rPr lang="en-US" dirty="0" err="1" smtClean="0">
                <a:latin typeface="Century Schoolbook" pitchFamily="18" charset="0"/>
              </a:rPr>
              <a:t>Ziua</a:t>
            </a:r>
            <a:r>
              <a:rPr lang="en-US" dirty="0" smtClean="0">
                <a:latin typeface="Century Schoolbook" pitchFamily="18" charset="0"/>
              </a:rPr>
              <a:t> a III-a  </a:t>
            </a:r>
            <a:r>
              <a:rPr lang="en-US" dirty="0" err="1" smtClean="0">
                <a:latin typeface="Century Schoolbook" pitchFamily="18" charset="0"/>
              </a:rPr>
              <a:t>Duminic</a:t>
            </a:r>
            <a:r>
              <a:rPr lang="ro-RO" dirty="0" smtClean="0">
                <a:latin typeface="Century Schoolbook" pitchFamily="18" charset="0"/>
              </a:rPr>
              <a:t>ă</a:t>
            </a:r>
            <a:r>
              <a:rPr lang="en-US" dirty="0" smtClean="0">
                <a:latin typeface="Century Schoolbook" pitchFamily="18" charset="0"/>
              </a:rPr>
              <a:t>, 27 </a:t>
            </a:r>
            <a:r>
              <a:rPr lang="en-US" dirty="0" err="1" smtClean="0">
                <a:latin typeface="Century Schoolbook" pitchFamily="18" charset="0"/>
              </a:rPr>
              <a:t>Iunie</a:t>
            </a:r>
            <a:r>
              <a:rPr lang="en-US" dirty="0" smtClean="0">
                <a:latin typeface="Century Schoolbook" pitchFamily="18" charset="0"/>
              </a:rPr>
              <a:t> </a:t>
            </a:r>
          </a:p>
          <a:p>
            <a:endParaRPr lang="en-US" dirty="0" smtClean="0">
              <a:latin typeface="Century Schoolbook" pitchFamily="18" charset="0"/>
            </a:endParaRPr>
          </a:p>
          <a:p>
            <a:pPr algn="just"/>
            <a:r>
              <a:rPr lang="ro-RO"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7:30 </a:t>
            </a:r>
            <a:r>
              <a:rPr lang="en-US" dirty="0" err="1" smtClean="0">
                <a:latin typeface="Century Schoolbook" pitchFamily="18" charset="0"/>
              </a:rPr>
              <a:t>mic</a:t>
            </a:r>
            <a:r>
              <a:rPr lang="en-US" dirty="0" smtClean="0">
                <a:latin typeface="Century Schoolbook" pitchFamily="18" charset="0"/>
              </a:rPr>
              <a:t> </a:t>
            </a:r>
            <a:r>
              <a:rPr lang="en-US" dirty="0" err="1" smtClean="0">
                <a:latin typeface="Century Schoolbook" pitchFamily="18" charset="0"/>
              </a:rPr>
              <a:t>dejun–bufet</a:t>
            </a:r>
            <a:r>
              <a:rPr lang="en-US" dirty="0" smtClean="0">
                <a:latin typeface="Century Schoolbook" pitchFamily="18" charset="0"/>
              </a:rPr>
              <a:t> </a:t>
            </a:r>
            <a:r>
              <a:rPr lang="en-US" dirty="0" err="1" smtClean="0">
                <a:latin typeface="Century Schoolbook" pitchFamily="18" charset="0"/>
              </a:rPr>
              <a:t>suedez</a:t>
            </a:r>
            <a:r>
              <a:rPr lang="en-US" dirty="0" smtClean="0">
                <a:latin typeface="Century Schoolbook" pitchFamily="18" charset="0"/>
              </a:rPr>
              <a:t>.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vaporul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a:t>
            </a:r>
            <a:r>
              <a:rPr lang="en-US" dirty="0" err="1" smtClean="0">
                <a:latin typeface="Century Schoolbook" pitchFamily="18" charset="0"/>
              </a:rPr>
              <a:t>bratul</a:t>
            </a:r>
            <a:r>
              <a:rPr lang="en-US" dirty="0" smtClean="0">
                <a:latin typeface="Century Schoolbook" pitchFamily="18" charset="0"/>
              </a:rPr>
              <a:t> </a:t>
            </a:r>
            <a:r>
              <a:rPr lang="en-US" dirty="0" err="1" smtClean="0">
                <a:latin typeface="Century Schoolbook" pitchFamily="18" charset="0"/>
              </a:rPr>
              <a:t>Sulina</a:t>
            </a:r>
            <a:r>
              <a:rPr lang="en-US" dirty="0" smtClean="0">
                <a:latin typeface="Century Schoolbook" pitchFamily="18" charset="0"/>
              </a:rPr>
              <a:t> –-</a:t>
            </a:r>
            <a:r>
              <a:rPr lang="en-US" dirty="0" err="1" smtClean="0">
                <a:latin typeface="Century Schoolbook" pitchFamily="18" charset="0"/>
              </a:rPr>
              <a:t>Leb</a:t>
            </a:r>
            <a:r>
              <a:rPr lang="ro-RO" dirty="0" smtClean="0">
                <a:latin typeface="Century Schoolbook" pitchFamily="18" charset="0"/>
              </a:rPr>
              <a:t>ă</a:t>
            </a:r>
            <a:r>
              <a:rPr lang="en-US" dirty="0" err="1" smtClean="0">
                <a:latin typeface="Century Schoolbook" pitchFamily="18" charset="0"/>
              </a:rPr>
              <a:t>da</a:t>
            </a:r>
            <a:r>
              <a:rPr lang="en-US" dirty="0" smtClean="0">
                <a:latin typeface="Century Schoolbook" pitchFamily="18" charset="0"/>
              </a:rPr>
              <a:t> –-</a:t>
            </a:r>
            <a:r>
              <a:rPr lang="en-US" dirty="0" err="1" smtClean="0">
                <a:latin typeface="Century Schoolbook" pitchFamily="18" charset="0"/>
              </a:rPr>
              <a:t>Maliuc</a:t>
            </a:r>
            <a:r>
              <a:rPr lang="en-US" dirty="0" smtClean="0">
                <a:latin typeface="Century Schoolbook" pitchFamily="18" charset="0"/>
              </a:rPr>
              <a:t> – Bara </a:t>
            </a:r>
            <a:r>
              <a:rPr lang="en-US" dirty="0" err="1" smtClean="0">
                <a:latin typeface="Century Schoolbook" pitchFamily="18" charset="0"/>
              </a:rPr>
              <a:t>Sulina</a:t>
            </a:r>
            <a:r>
              <a:rPr lang="en-US" dirty="0" smtClean="0">
                <a:latin typeface="Century Schoolbook" pitchFamily="18" charset="0"/>
              </a:rPr>
              <a:t> –</a:t>
            </a:r>
            <a:r>
              <a:rPr lang="en-US" dirty="0" err="1" smtClean="0">
                <a:latin typeface="Century Schoolbook" pitchFamily="18" charset="0"/>
              </a:rPr>
              <a:t>Farul</a:t>
            </a:r>
            <a:r>
              <a:rPr lang="en-US" dirty="0" smtClean="0">
                <a:latin typeface="Century Schoolbook" pitchFamily="18" charset="0"/>
              </a:rPr>
              <a:t> </a:t>
            </a:r>
            <a:r>
              <a:rPr lang="en-US" dirty="0" err="1" smtClean="0">
                <a:latin typeface="Century Schoolbook" pitchFamily="18" charset="0"/>
              </a:rPr>
              <a:t>Sulina-Portul</a:t>
            </a:r>
            <a:r>
              <a:rPr lang="en-US" dirty="0" smtClean="0">
                <a:latin typeface="Century Schoolbook" pitchFamily="18" charset="0"/>
              </a:rPr>
              <a:t> </a:t>
            </a:r>
            <a:r>
              <a:rPr lang="en-US" dirty="0" err="1" smtClean="0">
                <a:latin typeface="Century Schoolbook" pitchFamily="18" charset="0"/>
              </a:rPr>
              <a:t>Sulina</a:t>
            </a:r>
            <a:r>
              <a:rPr lang="en-US" dirty="0" smtClean="0">
                <a:latin typeface="Century Schoolbook" pitchFamily="18" charset="0"/>
              </a:rPr>
              <a:t>. </a:t>
            </a:r>
            <a:r>
              <a:rPr lang="en-US" dirty="0" err="1" smtClean="0">
                <a:latin typeface="Century Schoolbook" pitchFamily="18" charset="0"/>
              </a:rPr>
              <a:t>Debarcare</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vizitare</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14:30 - </a:t>
            </a:r>
            <a:r>
              <a:rPr lang="en-US" dirty="0" err="1" smtClean="0">
                <a:latin typeface="Century Schoolbook" pitchFamily="18" charset="0"/>
              </a:rPr>
              <a:t>dejun</a:t>
            </a:r>
            <a:r>
              <a:rPr lang="en-US" dirty="0" smtClean="0">
                <a:latin typeface="Century Schoolbook" pitchFamily="18" charset="0"/>
              </a:rPr>
              <a:t> </a:t>
            </a:r>
            <a:r>
              <a:rPr lang="en-US" dirty="0" err="1" smtClean="0">
                <a:latin typeface="Century Schoolbook" pitchFamily="18" charset="0"/>
              </a:rPr>
              <a:t>pesc</a:t>
            </a:r>
            <a:r>
              <a:rPr lang="ro-RO" dirty="0" smtClean="0">
                <a:latin typeface="Century Schoolbook" pitchFamily="18" charset="0"/>
              </a:rPr>
              <a:t>ă</a:t>
            </a:r>
            <a:r>
              <a:rPr lang="en-US" dirty="0" err="1" smtClean="0">
                <a:latin typeface="Century Schoolbook" pitchFamily="18" charset="0"/>
              </a:rPr>
              <a:t>resc</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vapor cu </a:t>
            </a:r>
            <a:r>
              <a:rPr lang="en-US" dirty="0" err="1" smtClean="0">
                <a:latin typeface="Century Schoolbook" pitchFamily="18" charset="0"/>
              </a:rPr>
              <a:t>vin</a:t>
            </a:r>
            <a:r>
              <a:rPr lang="en-US" dirty="0" smtClean="0">
                <a:latin typeface="Century Schoolbook" pitchFamily="18" charset="0"/>
              </a:rPr>
              <a:t> de </a:t>
            </a:r>
            <a:r>
              <a:rPr lang="en-US" dirty="0" err="1" smtClean="0">
                <a:latin typeface="Century Schoolbook" pitchFamily="18" charset="0"/>
              </a:rPr>
              <a:t>Niculi</a:t>
            </a:r>
            <a:r>
              <a:rPr lang="ro-RO" dirty="0" smtClean="0">
                <a:latin typeface="Century Schoolbook" pitchFamily="18" charset="0"/>
              </a:rPr>
              <a:t>ţ</a:t>
            </a:r>
            <a:r>
              <a:rPr lang="en-US" dirty="0" smtClean="0">
                <a:latin typeface="Century Schoolbook" pitchFamily="18" charset="0"/>
              </a:rPr>
              <a:t>el. </a:t>
            </a:r>
            <a:r>
              <a:rPr lang="en-US" dirty="0" err="1" smtClean="0">
                <a:latin typeface="Century Schoolbook" pitchFamily="18" charset="0"/>
              </a:rPr>
              <a:t>Intrare</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Dun</a:t>
            </a:r>
            <a:r>
              <a:rPr lang="ro-RO" dirty="0" smtClean="0">
                <a:latin typeface="Century Schoolbook" pitchFamily="18" charset="0"/>
              </a:rPr>
              <a:t>ă</a:t>
            </a:r>
            <a:r>
              <a:rPr lang="en-US" dirty="0" err="1" smtClean="0">
                <a:latin typeface="Century Schoolbook" pitchFamily="18" charset="0"/>
              </a:rPr>
              <a:t>rea</a:t>
            </a:r>
            <a:r>
              <a:rPr lang="en-US" dirty="0" smtClean="0">
                <a:latin typeface="Century Schoolbook" pitchFamily="18" charset="0"/>
              </a:rPr>
              <a:t> </a:t>
            </a:r>
            <a:r>
              <a:rPr lang="en-US" dirty="0" err="1" smtClean="0">
                <a:latin typeface="Century Schoolbook" pitchFamily="18" charset="0"/>
              </a:rPr>
              <a:t>Veche</a:t>
            </a:r>
            <a:r>
              <a:rPr lang="en-US" dirty="0" smtClean="0">
                <a:latin typeface="Century Schoolbook" pitchFamily="18" charset="0"/>
              </a:rPr>
              <a:t> – Mila 23– </a:t>
            </a:r>
            <a:r>
              <a:rPr lang="en-US" dirty="0" err="1" smtClean="0">
                <a:latin typeface="Century Schoolbook" pitchFamily="18" charset="0"/>
              </a:rPr>
              <a:t>Canalul</a:t>
            </a:r>
            <a:r>
              <a:rPr lang="en-US" dirty="0" smtClean="0">
                <a:latin typeface="Century Schoolbook" pitchFamily="18" charset="0"/>
              </a:rPr>
              <a:t> </a:t>
            </a:r>
            <a:r>
              <a:rPr lang="en-US" dirty="0" err="1" smtClean="0">
                <a:latin typeface="Century Schoolbook" pitchFamily="18" charset="0"/>
              </a:rPr>
              <a:t>Sontea</a:t>
            </a:r>
            <a:r>
              <a:rPr lang="en-US" dirty="0" smtClean="0">
                <a:latin typeface="Century Schoolbook" pitchFamily="18" charset="0"/>
              </a:rPr>
              <a:t> – </a:t>
            </a:r>
            <a:r>
              <a:rPr lang="en-US" dirty="0" err="1" smtClean="0">
                <a:latin typeface="Century Schoolbook" pitchFamily="18" charset="0"/>
              </a:rPr>
              <a:t>Lacul</a:t>
            </a:r>
            <a:r>
              <a:rPr lang="en-US" dirty="0" smtClean="0">
                <a:latin typeface="Century Schoolbook" pitchFamily="18" charset="0"/>
              </a:rPr>
              <a:t> </a:t>
            </a:r>
            <a:r>
              <a:rPr lang="en-US" dirty="0" err="1" smtClean="0">
                <a:latin typeface="Century Schoolbook" pitchFamily="18" charset="0"/>
              </a:rPr>
              <a:t>Nebunul</a:t>
            </a:r>
            <a:r>
              <a:rPr lang="en-US" dirty="0" smtClean="0">
                <a:latin typeface="Century Schoolbook" pitchFamily="18" charset="0"/>
              </a:rPr>
              <a:t> (</a:t>
            </a:r>
            <a:r>
              <a:rPr lang="en-US" dirty="0" err="1" smtClean="0">
                <a:latin typeface="Century Schoolbook" pitchFamily="18" charset="0"/>
              </a:rPr>
              <a:t>debarcare</a:t>
            </a:r>
            <a:r>
              <a:rPr lang="en-US" dirty="0" smtClean="0">
                <a:latin typeface="Century Schoolbook" pitchFamily="18" charset="0"/>
              </a:rPr>
              <a:t> la ‘</a:t>
            </a:r>
            <a:r>
              <a:rPr lang="en-US" dirty="0" err="1" smtClean="0">
                <a:latin typeface="Century Schoolbook" pitchFamily="18" charset="0"/>
              </a:rPr>
              <a:t>Nea</a:t>
            </a:r>
            <a:r>
              <a:rPr lang="en-US" dirty="0" smtClean="0">
                <a:latin typeface="Century Schoolbook" pitchFamily="18" charset="0"/>
              </a:rPr>
              <a:t> Mi</a:t>
            </a:r>
            <a:r>
              <a:rPr lang="ro-RO" dirty="0" smtClean="0">
                <a:latin typeface="Century Schoolbook" pitchFamily="18" charset="0"/>
              </a:rPr>
              <a:t>ş</a:t>
            </a:r>
            <a:r>
              <a:rPr lang="en-US" dirty="0" smtClean="0">
                <a:latin typeface="Century Schoolbook" pitchFamily="18" charset="0"/>
              </a:rPr>
              <a:t>u – </a:t>
            </a:r>
            <a:r>
              <a:rPr lang="en-US" dirty="0" err="1" smtClean="0">
                <a:latin typeface="Century Schoolbook" pitchFamily="18" charset="0"/>
              </a:rPr>
              <a:t>pescarul</a:t>
            </a:r>
            <a:r>
              <a:rPr lang="en-US" dirty="0" smtClean="0">
                <a:latin typeface="Century Schoolbook" pitchFamily="18" charset="0"/>
              </a:rPr>
              <a:t>’) – Mila 35 – </a:t>
            </a:r>
            <a:r>
              <a:rPr lang="en-US" dirty="0" err="1" smtClean="0">
                <a:latin typeface="Century Schoolbook" pitchFamily="18" charset="0"/>
              </a:rPr>
              <a:t>Tulcea</a:t>
            </a:r>
            <a:r>
              <a:rPr lang="en-US" dirty="0" smtClean="0">
                <a:latin typeface="Century Schoolbook" pitchFamily="18" charset="0"/>
              </a:rPr>
              <a:t>. </a:t>
            </a:r>
            <a:r>
              <a:rPr lang="en-US" dirty="0" err="1" smtClean="0">
                <a:latin typeface="Century Schoolbook" pitchFamily="18" charset="0"/>
              </a:rPr>
              <a:t>Cina</a:t>
            </a:r>
            <a:r>
              <a:rPr lang="en-US" dirty="0" smtClean="0">
                <a:latin typeface="Century Schoolbook" pitchFamily="18" charset="0"/>
              </a:rPr>
              <a:t> la </a:t>
            </a:r>
            <a:r>
              <a:rPr lang="en-US" dirty="0" err="1" smtClean="0">
                <a:latin typeface="Century Schoolbook" pitchFamily="18" charset="0"/>
              </a:rPr>
              <a:t>ora</a:t>
            </a:r>
            <a:r>
              <a:rPr lang="en-US" dirty="0" smtClean="0">
                <a:latin typeface="Century Schoolbook" pitchFamily="18" charset="0"/>
              </a:rPr>
              <a:t> 21.00 la </a:t>
            </a:r>
            <a:r>
              <a:rPr lang="en-US" dirty="0" err="1" smtClean="0">
                <a:latin typeface="Century Schoolbook" pitchFamily="18" charset="0"/>
              </a:rPr>
              <a:t>restaurantul</a:t>
            </a:r>
            <a:r>
              <a:rPr lang="en-US" dirty="0" smtClean="0">
                <a:latin typeface="Century Schoolbook" pitchFamily="18" charset="0"/>
              </a:rPr>
              <a:t> </a:t>
            </a:r>
            <a:r>
              <a:rPr lang="en-US" dirty="0" err="1" smtClean="0">
                <a:latin typeface="Century Schoolbook" pitchFamily="18" charset="0"/>
              </a:rPr>
              <a:t>hotelului</a:t>
            </a:r>
            <a:r>
              <a:rPr lang="en-US" dirty="0" smtClean="0">
                <a:latin typeface="Century Schoolbook" pitchFamily="18" charset="0"/>
              </a:rPr>
              <a:t> Delta. </a:t>
            </a:r>
          </a:p>
          <a:p>
            <a:endParaRPr lang="en-US" dirty="0" smtClean="0">
              <a:latin typeface="Century Schoolbook" pitchFamily="18" charset="0"/>
            </a:endParaRPr>
          </a:p>
          <a:p>
            <a:pPr lvl="1">
              <a:buFont typeface="Arial" pitchFamily="34" charset="0"/>
              <a:buChar char="•"/>
            </a:pPr>
            <a:r>
              <a:rPr lang="en-US" dirty="0" err="1" smtClean="0">
                <a:latin typeface="Century Schoolbook" pitchFamily="18" charset="0"/>
              </a:rPr>
              <a:t>Ziua</a:t>
            </a:r>
            <a:r>
              <a:rPr lang="en-US" dirty="0" smtClean="0">
                <a:latin typeface="Century Schoolbook" pitchFamily="18" charset="0"/>
              </a:rPr>
              <a:t> a IV-a  </a:t>
            </a:r>
            <a:r>
              <a:rPr lang="en-US" dirty="0" err="1" smtClean="0">
                <a:latin typeface="Century Schoolbook" pitchFamily="18" charset="0"/>
              </a:rPr>
              <a:t>Luni</a:t>
            </a:r>
            <a:r>
              <a:rPr lang="en-US" dirty="0" smtClean="0">
                <a:latin typeface="Century Schoolbook" pitchFamily="18" charset="0"/>
              </a:rPr>
              <a:t>, 28 </a:t>
            </a:r>
            <a:r>
              <a:rPr lang="en-US" dirty="0" err="1" smtClean="0">
                <a:latin typeface="Century Schoolbook" pitchFamily="18" charset="0"/>
              </a:rPr>
              <a:t>Iunie</a:t>
            </a:r>
            <a:endParaRPr lang="en-US" dirty="0" smtClean="0">
              <a:latin typeface="Century Schoolbook" pitchFamily="18" charset="0"/>
            </a:endParaRPr>
          </a:p>
          <a:p>
            <a:endParaRPr lang="en-US" dirty="0" smtClean="0">
              <a:latin typeface="Century Schoolbook" pitchFamily="18" charset="0"/>
            </a:endParaRPr>
          </a:p>
          <a:p>
            <a:pPr algn="just"/>
            <a:r>
              <a:rPr lang="ro-RO"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8:00 </a:t>
            </a:r>
            <a:r>
              <a:rPr lang="en-US" dirty="0" err="1" smtClean="0">
                <a:latin typeface="Century Schoolbook" pitchFamily="18" charset="0"/>
              </a:rPr>
              <a:t>mic</a:t>
            </a:r>
            <a:r>
              <a:rPr lang="en-US" dirty="0" smtClean="0">
                <a:latin typeface="Century Schoolbook" pitchFamily="18" charset="0"/>
              </a:rPr>
              <a:t> </a:t>
            </a:r>
            <a:r>
              <a:rPr lang="en-US" dirty="0" err="1" smtClean="0">
                <a:latin typeface="Century Schoolbook" pitchFamily="18" charset="0"/>
              </a:rPr>
              <a:t>dejun–bufet</a:t>
            </a:r>
            <a:r>
              <a:rPr lang="en-US" dirty="0" smtClean="0">
                <a:latin typeface="Century Schoolbook" pitchFamily="18" charset="0"/>
              </a:rPr>
              <a:t> </a:t>
            </a:r>
            <a:r>
              <a:rPr lang="en-US" dirty="0" err="1" smtClean="0">
                <a:latin typeface="Century Schoolbook" pitchFamily="18" charset="0"/>
              </a:rPr>
              <a:t>suedez</a:t>
            </a:r>
            <a:r>
              <a:rPr lang="en-US" dirty="0" smtClean="0">
                <a:latin typeface="Century Schoolbook" pitchFamily="18" charset="0"/>
              </a:rPr>
              <a:t>.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vaporul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bra</a:t>
            </a:r>
            <a:r>
              <a:rPr lang="ro-RO" dirty="0" smtClean="0">
                <a:latin typeface="Century Schoolbook" pitchFamily="18" charset="0"/>
              </a:rPr>
              <a:t>ţ</a:t>
            </a:r>
            <a:r>
              <a:rPr lang="en-US" dirty="0" err="1" smtClean="0">
                <a:latin typeface="Century Schoolbook" pitchFamily="18" charset="0"/>
              </a:rPr>
              <a:t>ul</a:t>
            </a:r>
            <a:r>
              <a:rPr lang="en-US" dirty="0" smtClean="0">
                <a:latin typeface="Century Schoolbook" pitchFamily="18" charset="0"/>
              </a:rPr>
              <a:t> </a:t>
            </a:r>
            <a:r>
              <a:rPr lang="en-US" dirty="0" err="1" smtClean="0">
                <a:latin typeface="Century Schoolbook" pitchFamily="18" charset="0"/>
              </a:rPr>
              <a:t>Sf</a:t>
            </a:r>
            <a:r>
              <a:rPr lang="ro-RO" dirty="0" smtClean="0">
                <a:latin typeface="Century Schoolbook" pitchFamily="18" charset="0"/>
              </a:rPr>
              <a:t>â</a:t>
            </a:r>
            <a:r>
              <a:rPr lang="en-US" dirty="0" err="1" smtClean="0">
                <a:latin typeface="Century Schoolbook" pitchFamily="18" charset="0"/>
              </a:rPr>
              <a:t>ntul</a:t>
            </a:r>
            <a:r>
              <a:rPr lang="en-US" dirty="0" smtClean="0">
                <a:latin typeface="Century Schoolbook" pitchFamily="18" charset="0"/>
              </a:rPr>
              <a:t>-Gheorghe – </a:t>
            </a:r>
            <a:r>
              <a:rPr lang="en-US" dirty="0" err="1" smtClean="0">
                <a:latin typeface="Century Schoolbook" pitchFamily="18" charset="0"/>
              </a:rPr>
              <a:t>Partizani</a:t>
            </a:r>
            <a:r>
              <a:rPr lang="en-US" dirty="0" smtClean="0">
                <a:latin typeface="Century Schoolbook" pitchFamily="18" charset="0"/>
              </a:rPr>
              <a:t> – </a:t>
            </a:r>
            <a:r>
              <a:rPr lang="en-US" dirty="0" err="1" smtClean="0">
                <a:latin typeface="Century Schoolbook" pitchFamily="18" charset="0"/>
              </a:rPr>
              <a:t>Mahmudia</a:t>
            </a:r>
            <a:r>
              <a:rPr lang="en-US" dirty="0" smtClean="0">
                <a:latin typeface="Century Schoolbook" pitchFamily="18" charset="0"/>
              </a:rPr>
              <a:t> – B</a:t>
            </a:r>
            <a:r>
              <a:rPr lang="ro-RO" dirty="0" smtClean="0">
                <a:latin typeface="Century Schoolbook" pitchFamily="18" charset="0"/>
              </a:rPr>
              <a:t>ă</a:t>
            </a:r>
            <a:r>
              <a:rPr lang="en-US" dirty="0" err="1" smtClean="0">
                <a:latin typeface="Century Schoolbook" pitchFamily="18" charset="0"/>
              </a:rPr>
              <a:t>lteni</a:t>
            </a:r>
            <a:r>
              <a:rPr lang="en-US" dirty="0" smtClean="0">
                <a:latin typeface="Century Schoolbook" pitchFamily="18" charset="0"/>
              </a:rPr>
              <a:t> – </a:t>
            </a:r>
            <a:r>
              <a:rPr lang="en-US" dirty="0" err="1" smtClean="0">
                <a:latin typeface="Century Schoolbook" pitchFamily="18" charset="0"/>
              </a:rPr>
              <a:t>Uzlina</a:t>
            </a:r>
            <a:r>
              <a:rPr lang="en-US" dirty="0" smtClean="0">
                <a:latin typeface="Century Schoolbook" pitchFamily="18" charset="0"/>
              </a:rPr>
              <a:t> – </a:t>
            </a:r>
            <a:r>
              <a:rPr lang="en-US" dirty="0" err="1" smtClean="0">
                <a:latin typeface="Century Schoolbook" pitchFamily="18" charset="0"/>
              </a:rPr>
              <a:t>Complexul</a:t>
            </a:r>
            <a:r>
              <a:rPr lang="en-US" dirty="0" smtClean="0">
                <a:latin typeface="Century Schoolbook" pitchFamily="18" charset="0"/>
              </a:rPr>
              <a:t> </a:t>
            </a:r>
            <a:r>
              <a:rPr lang="en-US" dirty="0" err="1" smtClean="0">
                <a:latin typeface="Century Schoolbook" pitchFamily="18" charset="0"/>
              </a:rPr>
              <a:t>Cormoran</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14:30 </a:t>
            </a:r>
            <a:r>
              <a:rPr lang="en-US" dirty="0" err="1" smtClean="0">
                <a:latin typeface="Century Schoolbook" pitchFamily="18" charset="0"/>
              </a:rPr>
              <a:t>dejun</a:t>
            </a:r>
            <a:r>
              <a:rPr lang="en-US" dirty="0" smtClean="0">
                <a:latin typeface="Century Schoolbook" pitchFamily="18" charset="0"/>
              </a:rPr>
              <a:t> </a:t>
            </a:r>
            <a:r>
              <a:rPr lang="en-US" dirty="0" err="1" smtClean="0">
                <a:latin typeface="Century Schoolbook" pitchFamily="18" charset="0"/>
              </a:rPr>
              <a:t>pescaresc</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vapor cu </a:t>
            </a:r>
            <a:r>
              <a:rPr lang="en-US" dirty="0" err="1" smtClean="0">
                <a:latin typeface="Century Schoolbook" pitchFamily="18" charset="0"/>
              </a:rPr>
              <a:t>vin</a:t>
            </a:r>
            <a:r>
              <a:rPr lang="en-US" dirty="0" smtClean="0">
                <a:latin typeface="Century Schoolbook" pitchFamily="18" charset="0"/>
              </a:rPr>
              <a:t> de </a:t>
            </a:r>
            <a:r>
              <a:rPr lang="en-US" dirty="0" err="1" smtClean="0">
                <a:latin typeface="Century Schoolbook" pitchFamily="18" charset="0"/>
              </a:rPr>
              <a:t>Nicul</a:t>
            </a:r>
            <a:r>
              <a:rPr lang="ro-RO" dirty="0" err="1" smtClean="0">
                <a:latin typeface="Century Schoolbook" pitchFamily="18" charset="0"/>
              </a:rPr>
              <a:t>iţ</a:t>
            </a:r>
            <a:r>
              <a:rPr lang="en-US" dirty="0" smtClean="0">
                <a:latin typeface="Century Schoolbook" pitchFamily="18" charset="0"/>
              </a:rPr>
              <a:t>el. </a:t>
            </a:r>
            <a:r>
              <a:rPr lang="en-US" dirty="0" err="1" smtClean="0">
                <a:latin typeface="Century Schoolbook" pitchFamily="18" charset="0"/>
              </a:rPr>
              <a:t>Sosire</a:t>
            </a:r>
            <a:r>
              <a:rPr lang="en-US" dirty="0" smtClean="0">
                <a:latin typeface="Century Schoolbook" pitchFamily="18" charset="0"/>
              </a:rPr>
              <a:t> la </a:t>
            </a:r>
            <a:r>
              <a:rPr lang="en-US" dirty="0" err="1" smtClean="0">
                <a:latin typeface="Century Schoolbook" pitchFamily="18" charset="0"/>
              </a:rPr>
              <a:t>Tulcea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18:00. </a:t>
            </a:r>
            <a:r>
              <a:rPr lang="en-US" dirty="0" err="1" smtClean="0">
                <a:latin typeface="Century Schoolbook" pitchFamily="18" charset="0"/>
              </a:rPr>
              <a:t>Vizitarea</a:t>
            </a:r>
            <a:r>
              <a:rPr lang="en-US" dirty="0" smtClean="0">
                <a:latin typeface="Century Schoolbook" pitchFamily="18" charset="0"/>
              </a:rPr>
              <a:t> </a:t>
            </a:r>
            <a:r>
              <a:rPr lang="en-US" dirty="0" err="1" smtClean="0">
                <a:latin typeface="Century Schoolbook" pitchFamily="18" charset="0"/>
              </a:rPr>
              <a:t>noului</a:t>
            </a:r>
            <a:r>
              <a:rPr lang="en-US" dirty="0" smtClean="0">
                <a:latin typeface="Century Schoolbook" pitchFamily="18" charset="0"/>
              </a:rPr>
              <a:t> </a:t>
            </a:r>
            <a:r>
              <a:rPr lang="en-US" dirty="0" err="1" smtClean="0">
                <a:latin typeface="Century Schoolbook" pitchFamily="18" charset="0"/>
              </a:rPr>
              <a:t>Acvariu</a:t>
            </a:r>
            <a:r>
              <a:rPr lang="en-US" dirty="0" smtClean="0">
                <a:latin typeface="Century Schoolbook" pitchFamily="18" charset="0"/>
              </a:rPr>
              <a:t> de l</a:t>
            </a:r>
            <a:r>
              <a:rPr lang="ro-RO" dirty="0" smtClean="0">
                <a:latin typeface="Century Schoolbook" pitchFamily="18" charset="0"/>
              </a:rPr>
              <a:t>â</a:t>
            </a:r>
            <a:r>
              <a:rPr lang="en-US" dirty="0" err="1" smtClean="0">
                <a:latin typeface="Century Schoolbook" pitchFamily="18" charset="0"/>
              </a:rPr>
              <a:t>ng</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hotelul</a:t>
            </a:r>
            <a:r>
              <a:rPr lang="en-US" dirty="0" smtClean="0">
                <a:latin typeface="Century Schoolbook" pitchFamily="18" charset="0"/>
              </a:rPr>
              <a:t> Delta. </a:t>
            </a:r>
            <a:r>
              <a:rPr lang="en-US" dirty="0" err="1" smtClean="0">
                <a:latin typeface="Century Schoolbook" pitchFamily="18" charset="0"/>
              </a:rPr>
              <a:t>Ora</a:t>
            </a:r>
            <a:r>
              <a:rPr lang="en-US" dirty="0" smtClean="0">
                <a:latin typeface="Century Schoolbook" pitchFamily="18" charset="0"/>
              </a:rPr>
              <a:t> 20:30 -  </a:t>
            </a:r>
            <a:r>
              <a:rPr lang="en-US" dirty="0" err="1" smtClean="0">
                <a:latin typeface="Century Schoolbook" pitchFamily="18" charset="0"/>
              </a:rPr>
              <a:t>cina</a:t>
            </a:r>
            <a:r>
              <a:rPr lang="en-US" dirty="0" smtClean="0">
                <a:latin typeface="Century Schoolbook" pitchFamily="18" charset="0"/>
              </a:rPr>
              <a:t> la </a:t>
            </a:r>
            <a:r>
              <a:rPr lang="en-US" dirty="0" err="1" smtClean="0">
                <a:latin typeface="Century Schoolbook" pitchFamily="18" charset="0"/>
              </a:rPr>
              <a:t>restaurantul</a:t>
            </a:r>
            <a:r>
              <a:rPr lang="en-US" dirty="0" smtClean="0">
                <a:latin typeface="Century Schoolbook" pitchFamily="18" charset="0"/>
              </a:rPr>
              <a:t> </a:t>
            </a:r>
            <a:r>
              <a:rPr lang="en-US" dirty="0" err="1" smtClean="0">
                <a:latin typeface="Century Schoolbook" pitchFamily="18" charset="0"/>
              </a:rPr>
              <a:t>hotelului</a:t>
            </a:r>
            <a:r>
              <a:rPr lang="en-US" dirty="0" smtClean="0">
                <a:latin typeface="Century Schoolbook" pitchFamily="18" charset="0"/>
              </a:rPr>
              <a:t> Delta. </a:t>
            </a:r>
          </a:p>
          <a:p>
            <a:endParaRPr lang="en-US" dirty="0" smtClean="0">
              <a:latin typeface="Century Schoolbook" pitchFamily="18" charset="0"/>
            </a:endParaRPr>
          </a:p>
          <a:p>
            <a:pPr lvl="1">
              <a:buFont typeface="Arial" pitchFamily="34" charset="0"/>
              <a:buChar char="•"/>
            </a:pPr>
            <a:r>
              <a:rPr lang="en-US" dirty="0" err="1" smtClean="0">
                <a:latin typeface="Century Schoolbook" pitchFamily="18" charset="0"/>
              </a:rPr>
              <a:t>Ziua</a:t>
            </a:r>
            <a:r>
              <a:rPr lang="en-US" dirty="0" smtClean="0">
                <a:latin typeface="Century Schoolbook" pitchFamily="18" charset="0"/>
              </a:rPr>
              <a:t> a V-a  Mar</a:t>
            </a:r>
            <a:r>
              <a:rPr lang="ro-RO" dirty="0" smtClean="0">
                <a:latin typeface="Century Schoolbook" pitchFamily="18" charset="0"/>
              </a:rPr>
              <a:t>ţ</a:t>
            </a:r>
            <a:r>
              <a:rPr lang="en-US" dirty="0" err="1" smtClean="0">
                <a:latin typeface="Century Schoolbook" pitchFamily="18" charset="0"/>
              </a:rPr>
              <a:t>i</a:t>
            </a:r>
            <a:r>
              <a:rPr lang="en-US" dirty="0" smtClean="0">
                <a:latin typeface="Century Schoolbook" pitchFamily="18" charset="0"/>
              </a:rPr>
              <a:t>, 29 </a:t>
            </a:r>
            <a:r>
              <a:rPr lang="en-US" dirty="0" err="1" smtClean="0">
                <a:latin typeface="Century Schoolbook" pitchFamily="18" charset="0"/>
              </a:rPr>
              <a:t>Iunie</a:t>
            </a:r>
            <a:r>
              <a:rPr lang="en-US" dirty="0" smtClean="0">
                <a:latin typeface="Century Schoolbook" pitchFamily="18" charset="0"/>
              </a:rPr>
              <a:t> </a:t>
            </a:r>
          </a:p>
          <a:p>
            <a:endParaRPr lang="en-US" dirty="0" smtClean="0">
              <a:latin typeface="Century Schoolbook" pitchFamily="18" charset="0"/>
            </a:endParaRPr>
          </a:p>
          <a:p>
            <a:pPr algn="just"/>
            <a:r>
              <a:rPr lang="ro-RO"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8:00 </a:t>
            </a:r>
            <a:r>
              <a:rPr lang="en-US" dirty="0" err="1" smtClean="0">
                <a:latin typeface="Century Schoolbook" pitchFamily="18" charset="0"/>
              </a:rPr>
              <a:t>mic</a:t>
            </a:r>
            <a:r>
              <a:rPr lang="en-US" dirty="0" smtClean="0">
                <a:latin typeface="Century Schoolbook" pitchFamily="18" charset="0"/>
              </a:rPr>
              <a:t> </a:t>
            </a:r>
            <a:r>
              <a:rPr lang="en-US" dirty="0" err="1" smtClean="0">
                <a:latin typeface="Century Schoolbook" pitchFamily="18" charset="0"/>
              </a:rPr>
              <a:t>dejun–bufet</a:t>
            </a:r>
            <a:r>
              <a:rPr lang="en-US" dirty="0" smtClean="0">
                <a:latin typeface="Century Schoolbook" pitchFamily="18" charset="0"/>
              </a:rPr>
              <a:t> </a:t>
            </a:r>
            <a:r>
              <a:rPr lang="en-US" dirty="0" err="1" smtClean="0">
                <a:latin typeface="Century Schoolbook" pitchFamily="18" charset="0"/>
              </a:rPr>
              <a:t>suedez</a:t>
            </a:r>
            <a:r>
              <a:rPr lang="en-US" dirty="0" smtClean="0">
                <a:latin typeface="Century Schoolbook" pitchFamily="18" charset="0"/>
              </a:rPr>
              <a:t>.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autocarul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a:t>
            </a:r>
            <a:r>
              <a:rPr lang="en-US" dirty="0" err="1" smtClean="0">
                <a:latin typeface="Century Schoolbook" pitchFamily="18" charset="0"/>
              </a:rPr>
              <a:t>traseul</a:t>
            </a:r>
            <a:r>
              <a:rPr lang="en-US" dirty="0" smtClean="0">
                <a:latin typeface="Century Schoolbook" pitchFamily="18" charset="0"/>
              </a:rPr>
              <a:t> </a:t>
            </a:r>
            <a:r>
              <a:rPr lang="en-US" dirty="0" err="1" smtClean="0">
                <a:latin typeface="Century Schoolbook" pitchFamily="18" charset="0"/>
              </a:rPr>
              <a:t>Babadag</a:t>
            </a:r>
            <a:r>
              <a:rPr lang="en-US" dirty="0" smtClean="0">
                <a:latin typeface="Century Schoolbook" pitchFamily="18" charset="0"/>
              </a:rPr>
              <a:t> – </a:t>
            </a:r>
            <a:r>
              <a:rPr lang="en-US" dirty="0" err="1" smtClean="0">
                <a:latin typeface="Century Schoolbook" pitchFamily="18" charset="0"/>
              </a:rPr>
              <a:t>Cetatea</a:t>
            </a:r>
            <a:r>
              <a:rPr lang="en-US" dirty="0" smtClean="0">
                <a:latin typeface="Century Schoolbook" pitchFamily="18" charset="0"/>
              </a:rPr>
              <a:t> </a:t>
            </a:r>
            <a:r>
              <a:rPr lang="en-US" dirty="0" err="1" smtClean="0">
                <a:latin typeface="Century Schoolbook" pitchFamily="18" charset="0"/>
              </a:rPr>
              <a:t>Histria</a:t>
            </a:r>
            <a:r>
              <a:rPr lang="en-US" dirty="0" smtClean="0">
                <a:latin typeface="Century Schoolbook" pitchFamily="18" charset="0"/>
              </a:rPr>
              <a:t> (</a:t>
            </a:r>
            <a:r>
              <a:rPr lang="en-US" dirty="0" err="1" smtClean="0">
                <a:latin typeface="Century Schoolbook" pitchFamily="18" charset="0"/>
              </a:rPr>
              <a:t>vizitare</a:t>
            </a:r>
            <a:r>
              <a:rPr lang="en-US" dirty="0" smtClean="0">
                <a:latin typeface="Century Schoolbook" pitchFamily="18" charset="0"/>
              </a:rPr>
              <a:t>) – N</a:t>
            </a:r>
            <a:r>
              <a:rPr lang="ro-RO" dirty="0" smtClean="0">
                <a:latin typeface="Century Schoolbook" pitchFamily="18" charset="0"/>
              </a:rPr>
              <a:t>ă</a:t>
            </a:r>
            <a:r>
              <a:rPr lang="en-US" dirty="0" err="1" smtClean="0">
                <a:latin typeface="Century Schoolbook" pitchFamily="18" charset="0"/>
              </a:rPr>
              <a:t>vodari</a:t>
            </a:r>
            <a:r>
              <a:rPr lang="en-US" dirty="0" smtClean="0">
                <a:latin typeface="Century Schoolbook" pitchFamily="18" charset="0"/>
              </a:rPr>
              <a:t> – </a:t>
            </a:r>
            <a:r>
              <a:rPr lang="en-US" dirty="0" err="1" smtClean="0">
                <a:latin typeface="Century Schoolbook" pitchFamily="18" charset="0"/>
              </a:rPr>
              <a:t>Mamaia</a:t>
            </a:r>
            <a:r>
              <a:rPr lang="en-US" dirty="0" smtClean="0">
                <a:latin typeface="Century Schoolbook" pitchFamily="18" charset="0"/>
              </a:rPr>
              <a:t> (</a:t>
            </a:r>
            <a:r>
              <a:rPr lang="en-US" dirty="0" err="1" smtClean="0">
                <a:latin typeface="Century Schoolbook" pitchFamily="18" charset="0"/>
              </a:rPr>
              <a:t>dejun</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cont </a:t>
            </a:r>
            <a:r>
              <a:rPr lang="en-US" dirty="0" err="1" smtClean="0">
                <a:latin typeface="Century Schoolbook" pitchFamily="18" charset="0"/>
              </a:rPr>
              <a:t>propriu</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plaj</a:t>
            </a:r>
            <a:r>
              <a:rPr lang="ro-RO" dirty="0" smtClean="0">
                <a:latin typeface="Century Schoolbook" pitchFamily="18" charset="0"/>
              </a:rPr>
              <a:t>ă</a:t>
            </a:r>
            <a:r>
              <a:rPr lang="en-US" dirty="0" smtClean="0">
                <a:latin typeface="Century Schoolbook" pitchFamily="18" charset="0"/>
              </a:rPr>
              <a:t> 2 ore) – </a:t>
            </a:r>
            <a:r>
              <a:rPr lang="en-US" dirty="0" err="1" smtClean="0">
                <a:latin typeface="Century Schoolbook" pitchFamily="18" charset="0"/>
              </a:rPr>
              <a:t>Constan</a:t>
            </a:r>
            <a:r>
              <a:rPr lang="ro-RO" dirty="0" smtClean="0">
                <a:latin typeface="Century Schoolbook" pitchFamily="18" charset="0"/>
              </a:rPr>
              <a:t>ţ</a:t>
            </a:r>
            <a:r>
              <a:rPr lang="en-US" dirty="0" smtClean="0">
                <a:latin typeface="Century Schoolbook" pitchFamily="18" charset="0"/>
              </a:rPr>
              <a:t>a.– </a:t>
            </a:r>
            <a:r>
              <a:rPr lang="en-US" dirty="0" err="1" smtClean="0">
                <a:latin typeface="Century Schoolbook" pitchFamily="18" charset="0"/>
              </a:rPr>
              <a:t>Acvariul</a:t>
            </a:r>
            <a:r>
              <a:rPr lang="en-US" dirty="0" smtClean="0">
                <a:latin typeface="Century Schoolbook" pitchFamily="18" charset="0"/>
              </a:rPr>
              <a:t> – </a:t>
            </a:r>
            <a:r>
              <a:rPr lang="en-US" dirty="0" err="1" smtClean="0">
                <a:latin typeface="Century Schoolbook" pitchFamily="18" charset="0"/>
              </a:rPr>
              <a:t>Cazinoul</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17:00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autocarul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a:t>
            </a:r>
            <a:r>
              <a:rPr lang="en-US" dirty="0" err="1" smtClean="0">
                <a:latin typeface="Century Schoolbook" pitchFamily="18" charset="0"/>
              </a:rPr>
              <a:t>traseul</a:t>
            </a:r>
            <a:r>
              <a:rPr lang="en-US" dirty="0" smtClean="0">
                <a:latin typeface="Century Schoolbook" pitchFamily="18" charset="0"/>
              </a:rPr>
              <a:t>: </a:t>
            </a:r>
            <a:r>
              <a:rPr lang="en-US" dirty="0" err="1" smtClean="0">
                <a:latin typeface="Century Schoolbook" pitchFamily="18" charset="0"/>
              </a:rPr>
              <a:t>Basarabi</a:t>
            </a:r>
            <a:r>
              <a:rPr lang="en-US" dirty="0" smtClean="0">
                <a:latin typeface="Century Schoolbook" pitchFamily="18" charset="0"/>
              </a:rPr>
              <a:t> –</a:t>
            </a:r>
            <a:r>
              <a:rPr lang="en-US" dirty="0" err="1" smtClean="0">
                <a:latin typeface="Century Schoolbook" pitchFamily="18" charset="0"/>
              </a:rPr>
              <a:t>Cernavod</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Bucure</a:t>
            </a:r>
            <a:r>
              <a:rPr lang="ro-RO" dirty="0" smtClean="0">
                <a:latin typeface="Century Schoolbook" pitchFamily="18" charset="0"/>
              </a:rPr>
              <a:t>ş</a:t>
            </a:r>
            <a:r>
              <a:rPr lang="en-US" dirty="0" err="1" smtClean="0">
                <a:latin typeface="Century Schoolbook" pitchFamily="18" charset="0"/>
              </a:rPr>
              <a:t>ti</a:t>
            </a:r>
            <a:r>
              <a:rPr lang="en-US" dirty="0" smtClean="0">
                <a:latin typeface="Century Schoolbook" pitchFamily="18" charset="0"/>
              </a:rPr>
              <a:t>. </a:t>
            </a:r>
            <a:r>
              <a:rPr lang="en-US" dirty="0" err="1" smtClean="0">
                <a:latin typeface="Century Schoolbook" pitchFamily="18" charset="0"/>
              </a:rPr>
              <a:t>Sosire</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fa</a:t>
            </a:r>
            <a:r>
              <a:rPr lang="ro-RO" dirty="0" smtClean="0">
                <a:latin typeface="Century Schoolbook" pitchFamily="18" charset="0"/>
              </a:rPr>
              <a:t>ţ</a:t>
            </a:r>
            <a:r>
              <a:rPr lang="en-US" dirty="0" smtClean="0">
                <a:latin typeface="Century Schoolbook" pitchFamily="18" charset="0"/>
              </a:rPr>
              <a:t>a  </a:t>
            </a:r>
            <a:r>
              <a:rPr lang="en-US" dirty="0" err="1" smtClean="0">
                <a:latin typeface="Century Schoolbook" pitchFamily="18" charset="0"/>
              </a:rPr>
              <a:t>restaurantului</a:t>
            </a:r>
            <a:r>
              <a:rPr lang="en-US" dirty="0" smtClean="0">
                <a:latin typeface="Century Schoolbook" pitchFamily="18" charset="0"/>
              </a:rPr>
              <a:t> </a:t>
            </a:r>
            <a:r>
              <a:rPr lang="en-US" dirty="0" err="1" smtClean="0">
                <a:latin typeface="Century Schoolbook" pitchFamily="18" charset="0"/>
              </a:rPr>
              <a:t>Cina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21:00.</a:t>
            </a:r>
          </a:p>
          <a:p>
            <a:endParaRPr lang="en-US" dirty="0" smtClean="0">
              <a:latin typeface="Century Schoolbook"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chemă logică: Bandă perforată 2"/>
          <p:cNvSpPr/>
          <p:nvPr/>
        </p:nvSpPr>
        <p:spPr>
          <a:xfrm>
            <a:off x="2895600" y="609600"/>
            <a:ext cx="4572000" cy="2057400"/>
          </a:xfrm>
          <a:prstGeom prst="flowChartPunchedTap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asetăText 1"/>
          <p:cNvSpPr txBox="1"/>
          <p:nvPr/>
        </p:nvSpPr>
        <p:spPr>
          <a:xfrm>
            <a:off x="2971800" y="914400"/>
            <a:ext cx="4267200" cy="2308324"/>
          </a:xfrm>
          <a:prstGeom prst="rect">
            <a:avLst/>
          </a:prstGeom>
          <a:noFill/>
        </p:spPr>
        <p:txBody>
          <a:bodyPr wrap="square" rtlCol="0">
            <a:spAutoFit/>
          </a:bodyPr>
          <a:lstStyle/>
          <a:p>
            <a:pPr algn="ctr"/>
            <a:r>
              <a:rPr lang="en-US" dirty="0" err="1" smtClean="0">
                <a:solidFill>
                  <a:srgbClr val="003399"/>
                </a:solidFill>
                <a:latin typeface="Century Schoolbook" pitchFamily="18" charset="0"/>
              </a:rPr>
              <a:t>Tarife</a:t>
            </a:r>
            <a:endParaRPr lang="en-US" dirty="0" smtClean="0">
              <a:solidFill>
                <a:srgbClr val="003399"/>
              </a:solidFill>
              <a:latin typeface="Century Schoolbook" pitchFamily="18" charset="0"/>
            </a:endParaRPr>
          </a:p>
          <a:p>
            <a:pPr algn="ctr"/>
            <a:r>
              <a:rPr lang="en-US" dirty="0" smtClean="0">
                <a:solidFill>
                  <a:srgbClr val="003399"/>
                </a:solidFill>
                <a:latin typeface="Century Schoolbook" pitchFamily="18" charset="0"/>
              </a:rPr>
              <a:t> </a:t>
            </a:r>
          </a:p>
          <a:p>
            <a:pPr algn="ctr"/>
            <a:r>
              <a:rPr lang="en-US" dirty="0" smtClean="0">
                <a:solidFill>
                  <a:srgbClr val="003399"/>
                </a:solidFill>
                <a:latin typeface="Century Schoolbook" pitchFamily="18" charset="0"/>
              </a:rPr>
              <a:t>1155 RON / pers. </a:t>
            </a:r>
            <a:r>
              <a:rPr lang="en-US" dirty="0" err="1" smtClean="0">
                <a:solidFill>
                  <a:srgbClr val="003399"/>
                </a:solidFill>
                <a:latin typeface="Century Schoolbook" pitchFamily="18" charset="0"/>
              </a:rPr>
              <a:t>Autocar</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peste</a:t>
            </a:r>
            <a:r>
              <a:rPr lang="en-US" dirty="0" smtClean="0">
                <a:solidFill>
                  <a:srgbClr val="003399"/>
                </a:solidFill>
                <a:latin typeface="Century Schoolbook" pitchFamily="18" charset="0"/>
              </a:rPr>
              <a:t> 40 pers.</a:t>
            </a:r>
          </a:p>
          <a:p>
            <a:pPr algn="ctr"/>
            <a:endParaRPr lang="en-US" dirty="0" smtClean="0">
              <a:solidFill>
                <a:srgbClr val="003399"/>
              </a:solidFill>
              <a:latin typeface="Century Schoolbook" pitchFamily="18" charset="0"/>
            </a:endParaRPr>
          </a:p>
          <a:p>
            <a:pPr algn="ctr"/>
            <a:r>
              <a:rPr lang="en-US" dirty="0" smtClean="0">
                <a:solidFill>
                  <a:srgbClr val="003399"/>
                </a:solidFill>
                <a:latin typeface="Century Schoolbook" pitchFamily="18" charset="0"/>
              </a:rPr>
              <a:t>1222  RON / pers. </a:t>
            </a:r>
            <a:r>
              <a:rPr lang="en-US" dirty="0" err="1" smtClean="0">
                <a:solidFill>
                  <a:srgbClr val="003399"/>
                </a:solidFill>
                <a:latin typeface="Century Schoolbook" pitchFamily="18" charset="0"/>
              </a:rPr>
              <a:t>Autocar</a:t>
            </a:r>
            <a:r>
              <a:rPr lang="en-US" dirty="0" smtClean="0">
                <a:solidFill>
                  <a:srgbClr val="003399"/>
                </a:solidFill>
                <a:latin typeface="Century Schoolbook" pitchFamily="18" charset="0"/>
              </a:rPr>
              <a:t> sub 40 pers</a:t>
            </a:r>
            <a:r>
              <a:rPr lang="en-US" dirty="0" smtClean="0">
                <a:latin typeface="Century Schoolbook" pitchFamily="18" charset="0"/>
              </a:rPr>
              <a:t>.</a:t>
            </a:r>
          </a:p>
          <a:p>
            <a:endParaRPr lang="en-US" dirty="0">
              <a:latin typeface="Century Schoolbook" pitchFamily="18" charset="0"/>
            </a:endParaRPr>
          </a:p>
        </p:txBody>
      </p:sp>
      <p:pic>
        <p:nvPicPr>
          <p:cNvPr id="4" name="Imagine 3" descr="Delta Dunarii (2).jpg"/>
          <p:cNvPicPr>
            <a:picLocks noChangeAspect="1"/>
          </p:cNvPicPr>
          <p:nvPr/>
        </p:nvPicPr>
        <p:blipFill>
          <a:blip r:embed="rId2"/>
          <a:stretch>
            <a:fillRect/>
          </a:stretch>
        </p:blipFill>
        <p:spPr>
          <a:xfrm rot="20507677">
            <a:off x="74880" y="2794175"/>
            <a:ext cx="3658294" cy="25288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Imagine 4" descr="nufar alb.jpg"/>
          <p:cNvPicPr>
            <a:picLocks noChangeAspect="1"/>
          </p:cNvPicPr>
          <p:nvPr/>
        </p:nvPicPr>
        <p:blipFill>
          <a:blip r:embed="rId3"/>
          <a:stretch>
            <a:fillRect/>
          </a:stretch>
        </p:blipFill>
        <p:spPr>
          <a:xfrm rot="247473">
            <a:off x="4795596" y="3019420"/>
            <a:ext cx="3556000" cy="2667000"/>
          </a:xfrm>
          <a:prstGeom prst="rect">
            <a:avLst/>
          </a:prstGeom>
          <a:effectLst>
            <a:softEdge rad="317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381000" y="381000"/>
            <a:ext cx="8534400" cy="6740307"/>
          </a:xfrm>
          <a:prstGeom prst="rect">
            <a:avLst/>
          </a:prstGeom>
          <a:noFill/>
        </p:spPr>
        <p:txBody>
          <a:bodyPr wrap="square" rtlCol="0">
            <a:spAutoFit/>
          </a:bodyPr>
          <a:lstStyle/>
          <a:p>
            <a:pPr algn="ctr"/>
            <a:r>
              <a:rPr lang="en-US" b="1" i="1" dirty="0" smtClean="0">
                <a:effectLst>
                  <a:outerShdw blurRad="38100" dist="38100" dir="2700000" algn="tl">
                    <a:srgbClr val="000000">
                      <a:alpha val="43137"/>
                    </a:srgbClr>
                  </a:outerShdw>
                </a:effectLst>
                <a:latin typeface="Century Schoolbook" pitchFamily="18" charset="0"/>
              </a:rPr>
              <a:t>IA</a:t>
            </a:r>
            <a:r>
              <a:rPr lang="ro-RO" b="1" i="1" dirty="0" smtClean="0">
                <a:effectLst>
                  <a:outerShdw blurRad="38100" dist="38100" dir="2700000" algn="tl">
                    <a:srgbClr val="000000">
                      <a:alpha val="43137"/>
                    </a:srgbClr>
                  </a:outerShdw>
                </a:effectLst>
                <a:latin typeface="Century Schoolbook" pitchFamily="18" charset="0"/>
              </a:rPr>
              <a:t>Ş</a:t>
            </a:r>
            <a:r>
              <a:rPr lang="en-US" b="1" i="1" dirty="0" smtClean="0">
                <a:effectLst>
                  <a:outerShdw blurRad="38100" dist="38100" dir="2700000" algn="tl">
                    <a:srgbClr val="000000">
                      <a:alpha val="43137"/>
                    </a:srgbClr>
                  </a:outerShdw>
                </a:effectLst>
                <a:latin typeface="Century Schoolbook" pitchFamily="18" charset="0"/>
              </a:rPr>
              <a:t>I - </a:t>
            </a:r>
            <a:r>
              <a:rPr lang="en-US" b="1" i="1" dirty="0" err="1" smtClean="0">
                <a:effectLst>
                  <a:outerShdw blurRad="38100" dist="38100" dir="2700000" algn="tl">
                    <a:srgbClr val="000000">
                      <a:alpha val="43137"/>
                    </a:srgbClr>
                  </a:outerShdw>
                </a:effectLst>
                <a:latin typeface="Century Schoolbook" pitchFamily="18" charset="0"/>
              </a:rPr>
              <a:t>Tur</a:t>
            </a:r>
            <a:r>
              <a:rPr lang="en-US" b="1" i="1" dirty="0" smtClean="0">
                <a:effectLst>
                  <a:outerShdw blurRad="38100" dist="38100" dir="2700000" algn="tl">
                    <a:srgbClr val="000000">
                      <a:alpha val="43137"/>
                    </a:srgbClr>
                  </a:outerShdw>
                </a:effectLst>
                <a:latin typeface="Century Schoolbook" pitchFamily="18" charset="0"/>
              </a:rPr>
              <a:t> de </a:t>
            </a:r>
            <a:r>
              <a:rPr lang="en-US" b="1" i="1" dirty="0" err="1" smtClean="0">
                <a:effectLst>
                  <a:outerShdw blurRad="38100" dist="38100" dir="2700000" algn="tl">
                    <a:srgbClr val="000000">
                      <a:alpha val="43137"/>
                    </a:srgbClr>
                  </a:outerShdw>
                </a:effectLst>
                <a:latin typeface="Century Schoolbook" pitchFamily="18" charset="0"/>
              </a:rPr>
              <a:t>ora</a:t>
            </a:r>
            <a:r>
              <a:rPr lang="ro-RO" b="1" i="1" dirty="0" smtClean="0">
                <a:effectLst>
                  <a:outerShdw blurRad="38100" dist="38100" dir="2700000" algn="tl">
                    <a:srgbClr val="000000">
                      <a:alpha val="43137"/>
                    </a:srgbClr>
                  </a:outerShdw>
                </a:effectLst>
                <a:latin typeface="Century Schoolbook" pitchFamily="18" charset="0"/>
              </a:rPr>
              <a:t>ş</a:t>
            </a:r>
            <a:r>
              <a:rPr lang="en-US" b="1" i="1" dirty="0" smtClean="0">
                <a:effectLst>
                  <a:outerShdw blurRad="38100" dist="38100" dir="2700000" algn="tl">
                    <a:srgbClr val="000000">
                      <a:alpha val="43137"/>
                    </a:srgbClr>
                  </a:outerShdw>
                </a:effectLst>
                <a:latin typeface="Century Schoolbook" pitchFamily="18" charset="0"/>
              </a:rPr>
              <a:t> </a:t>
            </a:r>
            <a:r>
              <a:rPr lang="en-US" b="1" i="1" dirty="0" err="1" smtClean="0">
                <a:effectLst>
                  <a:outerShdw blurRad="38100" dist="38100" dir="2700000" algn="tl">
                    <a:srgbClr val="000000">
                      <a:alpha val="43137"/>
                    </a:srgbClr>
                  </a:outerShdw>
                </a:effectLst>
                <a:latin typeface="Century Schoolbook" pitchFamily="18" charset="0"/>
              </a:rPr>
              <a:t>pentru</a:t>
            </a:r>
            <a:r>
              <a:rPr lang="en-US" b="1" i="1" dirty="0" smtClean="0">
                <a:effectLst>
                  <a:outerShdw blurRad="38100" dist="38100" dir="2700000" algn="tl">
                    <a:srgbClr val="000000">
                      <a:alpha val="43137"/>
                    </a:srgbClr>
                  </a:outerShdw>
                </a:effectLst>
                <a:latin typeface="Century Schoolbook" pitchFamily="18" charset="0"/>
              </a:rPr>
              <a:t> </a:t>
            </a:r>
            <a:r>
              <a:rPr lang="en-US" b="1" i="1" dirty="0" err="1" smtClean="0">
                <a:effectLst>
                  <a:outerShdw blurRad="38100" dist="38100" dir="2700000" algn="tl">
                    <a:srgbClr val="000000">
                      <a:alpha val="43137"/>
                    </a:srgbClr>
                  </a:outerShdw>
                </a:effectLst>
                <a:latin typeface="Century Schoolbook" pitchFamily="18" charset="0"/>
              </a:rPr>
              <a:t>grupuri</a:t>
            </a:r>
            <a:r>
              <a:rPr lang="en-US" b="1" i="1" dirty="0" smtClean="0">
                <a:effectLst>
                  <a:outerShdw blurRad="38100" dist="38100" dir="2700000" algn="tl">
                    <a:srgbClr val="000000">
                      <a:alpha val="43137"/>
                    </a:srgbClr>
                  </a:outerShdw>
                </a:effectLst>
                <a:latin typeface="Century Schoolbook" pitchFamily="18" charset="0"/>
              </a:rPr>
              <a:t> </a:t>
            </a:r>
            <a:r>
              <a:rPr lang="ro-RO" b="1" i="1" dirty="0" smtClean="0">
                <a:effectLst>
                  <a:outerShdw blurRad="38100" dist="38100" dir="2700000" algn="tl">
                    <a:srgbClr val="000000">
                      <a:alpha val="43137"/>
                    </a:srgbClr>
                  </a:outerShdw>
                </a:effectLst>
                <a:latin typeface="Century Schoolbook" pitchFamily="18" charset="0"/>
              </a:rPr>
              <a:t>ş</a:t>
            </a:r>
            <a:r>
              <a:rPr lang="en-US" b="1" i="1" dirty="0" err="1" smtClean="0">
                <a:effectLst>
                  <a:outerShdw blurRad="38100" dist="38100" dir="2700000" algn="tl">
                    <a:srgbClr val="000000">
                      <a:alpha val="43137"/>
                    </a:srgbClr>
                  </a:outerShdw>
                </a:effectLst>
                <a:latin typeface="Century Schoolbook" pitchFamily="18" charset="0"/>
              </a:rPr>
              <a:t>i</a:t>
            </a:r>
            <a:r>
              <a:rPr lang="en-US" b="1" i="1" dirty="0" smtClean="0">
                <a:effectLst>
                  <a:outerShdw blurRad="38100" dist="38100" dir="2700000" algn="tl">
                    <a:srgbClr val="000000">
                      <a:alpha val="43137"/>
                    </a:srgbClr>
                  </a:outerShdw>
                </a:effectLst>
                <a:latin typeface="Century Schoolbook" pitchFamily="18" charset="0"/>
              </a:rPr>
              <a:t> </a:t>
            </a:r>
            <a:r>
              <a:rPr lang="en-US" b="1" i="1" dirty="0" err="1" smtClean="0">
                <a:effectLst>
                  <a:outerShdw blurRad="38100" dist="38100" dir="2700000" algn="tl">
                    <a:srgbClr val="000000">
                      <a:alpha val="43137"/>
                    </a:srgbClr>
                  </a:outerShdw>
                </a:effectLst>
                <a:latin typeface="Century Schoolbook" pitchFamily="18" charset="0"/>
              </a:rPr>
              <a:t>individuali</a:t>
            </a:r>
            <a:r>
              <a:rPr lang="en-US" dirty="0" smtClean="0">
                <a:latin typeface="Century Schoolbook" pitchFamily="18" charset="0"/>
              </a:rPr>
              <a:t/>
            </a:r>
            <a:br>
              <a:rPr lang="en-US" dirty="0" smtClean="0">
                <a:latin typeface="Century Schoolbook" pitchFamily="18" charset="0"/>
              </a:rPr>
            </a:br>
            <a:r>
              <a:rPr lang="en-US" dirty="0" smtClean="0">
                <a:latin typeface="Century Schoolbook" pitchFamily="18" charset="0"/>
              </a:rPr>
              <a:t/>
            </a:r>
            <a:br>
              <a:rPr lang="en-US" dirty="0" smtClean="0">
                <a:latin typeface="Century Schoolbook" pitchFamily="18" charset="0"/>
              </a:rPr>
            </a:br>
            <a:endParaRPr lang="en-US" dirty="0" smtClean="0">
              <a:latin typeface="Century Schoolbook" pitchFamily="18" charset="0"/>
            </a:endParaRPr>
          </a:p>
          <a:p>
            <a:r>
              <a:rPr lang="ro-RO" b="1" dirty="0" smtClean="0">
                <a:latin typeface="Century Schoolbook" pitchFamily="18" charset="0"/>
              </a:rPr>
              <a:t>	</a:t>
            </a:r>
            <a:r>
              <a:rPr lang="en-US" b="1" dirty="0" err="1" smtClean="0">
                <a:latin typeface="Century Schoolbook" pitchFamily="18" charset="0"/>
              </a:rPr>
              <a:t>Tur</a:t>
            </a:r>
            <a:r>
              <a:rPr lang="en-US" b="1" dirty="0" smtClean="0">
                <a:latin typeface="Century Schoolbook" pitchFamily="18" charset="0"/>
              </a:rPr>
              <a:t> de </a:t>
            </a:r>
            <a:r>
              <a:rPr lang="en-US" b="1" dirty="0" err="1" smtClean="0">
                <a:latin typeface="Century Schoolbook" pitchFamily="18" charset="0"/>
              </a:rPr>
              <a:t>ora</a:t>
            </a:r>
            <a:r>
              <a:rPr lang="ro-RO" b="1" dirty="0" smtClean="0">
                <a:latin typeface="Century Schoolbook" pitchFamily="18" charset="0"/>
              </a:rPr>
              <a:t>ş</a:t>
            </a:r>
            <a:r>
              <a:rPr lang="en-US" b="1" dirty="0" smtClean="0">
                <a:latin typeface="Century Schoolbook" pitchFamily="18" charset="0"/>
              </a:rPr>
              <a:t> de max. 3 ore, cu ma</a:t>
            </a:r>
            <a:r>
              <a:rPr lang="ro-RO" b="1" dirty="0" smtClean="0">
                <a:latin typeface="Century Schoolbook" pitchFamily="18" charset="0"/>
              </a:rPr>
              <a:t>ş</a:t>
            </a:r>
            <a:r>
              <a:rPr lang="en-US" b="1" dirty="0" err="1" smtClean="0">
                <a:latin typeface="Century Schoolbook" pitchFamily="18" charset="0"/>
              </a:rPr>
              <a:t>ina</a:t>
            </a:r>
            <a:r>
              <a:rPr lang="en-US" b="1" dirty="0" smtClean="0">
                <a:latin typeface="Century Schoolbook" pitchFamily="18" charset="0"/>
              </a:rPr>
              <a:t> </a:t>
            </a:r>
            <a:r>
              <a:rPr lang="ro-RO" b="1" dirty="0" smtClean="0">
                <a:latin typeface="Century Schoolbook" pitchFamily="18" charset="0"/>
              </a:rPr>
              <a:t>ş</a:t>
            </a:r>
            <a:r>
              <a:rPr lang="en-US" b="1" dirty="0" err="1" smtClean="0">
                <a:latin typeface="Century Schoolbook" pitchFamily="18" charset="0"/>
              </a:rPr>
              <a:t>i</a:t>
            </a:r>
            <a:r>
              <a:rPr lang="en-US" b="1" dirty="0" smtClean="0">
                <a:latin typeface="Century Schoolbook" pitchFamily="18" charset="0"/>
              </a:rPr>
              <a:t> </a:t>
            </a:r>
            <a:r>
              <a:rPr lang="ro-RO" b="1" dirty="0" smtClean="0">
                <a:latin typeface="Century Schoolbook" pitchFamily="18" charset="0"/>
              </a:rPr>
              <a:t>ş</a:t>
            </a:r>
            <a:r>
              <a:rPr lang="en-US" b="1" dirty="0" err="1" smtClean="0">
                <a:latin typeface="Century Schoolbook" pitchFamily="18" charset="0"/>
              </a:rPr>
              <a:t>ofer</a:t>
            </a:r>
            <a:r>
              <a:rPr lang="en-US" b="1" dirty="0" smtClean="0">
                <a:latin typeface="Century Schoolbook" pitchFamily="18" charset="0"/>
              </a:rPr>
              <a:t> </a:t>
            </a:r>
            <a:r>
              <a:rPr lang="en-US" b="1" dirty="0" err="1" smtClean="0">
                <a:latin typeface="Century Schoolbook" pitchFamily="18" charset="0"/>
              </a:rPr>
              <a:t>acompaniator</a:t>
            </a:r>
            <a:r>
              <a:rPr lang="en-US" dirty="0" smtClean="0">
                <a:latin typeface="Century Schoolbook" pitchFamily="18" charset="0"/>
              </a:rPr>
              <a:t> </a:t>
            </a:r>
          </a:p>
          <a:p>
            <a:r>
              <a:rPr lang="ro-RO" dirty="0" smtClean="0">
                <a:latin typeface="Century Schoolbook" pitchFamily="18" charset="0"/>
              </a:rPr>
              <a:t>Î</a:t>
            </a:r>
            <a:r>
              <a:rPr lang="en-US" dirty="0" err="1" smtClean="0">
                <a:latin typeface="Century Schoolbook" pitchFamily="18" charset="0"/>
              </a:rPr>
              <a:t>nceperea</a:t>
            </a:r>
            <a:r>
              <a:rPr lang="en-US" dirty="0" smtClean="0">
                <a:latin typeface="Century Schoolbook" pitchFamily="18" charset="0"/>
              </a:rPr>
              <a:t> </a:t>
            </a:r>
            <a:r>
              <a:rPr lang="en-US" dirty="0" err="1" smtClean="0">
                <a:latin typeface="Century Schoolbook" pitchFamily="18" charset="0"/>
              </a:rPr>
              <a:t>vizitei</a:t>
            </a:r>
            <a:r>
              <a:rPr lang="en-US" dirty="0" smtClean="0">
                <a:latin typeface="Century Schoolbook" pitchFamily="18" charset="0"/>
              </a:rPr>
              <a:t> din </a:t>
            </a:r>
            <a:r>
              <a:rPr lang="en-US" dirty="0" err="1" smtClean="0">
                <a:latin typeface="Century Schoolbook" pitchFamily="18" charset="0"/>
              </a:rPr>
              <a:t>Pia</a:t>
            </a:r>
            <a:r>
              <a:rPr lang="ro-RO" dirty="0" smtClean="0">
                <a:latin typeface="Century Schoolbook" pitchFamily="18" charset="0"/>
              </a:rPr>
              <a:t>ţ</a:t>
            </a:r>
            <a:r>
              <a:rPr lang="en-US" dirty="0" smtClean="0">
                <a:latin typeface="Century Schoolbook" pitchFamily="18" charset="0"/>
              </a:rPr>
              <a:t>a </a:t>
            </a:r>
            <a:r>
              <a:rPr lang="en-US" dirty="0" err="1" smtClean="0">
                <a:latin typeface="Century Schoolbook" pitchFamily="18" charset="0"/>
              </a:rPr>
              <a:t>Palatului</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trecerea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revist</a:t>
            </a:r>
            <a:r>
              <a:rPr lang="ro-RO" dirty="0" smtClean="0">
                <a:latin typeface="Century Schoolbook" pitchFamily="18" charset="0"/>
              </a:rPr>
              <a:t>ă</a:t>
            </a:r>
            <a:r>
              <a:rPr lang="en-US" dirty="0" smtClean="0">
                <a:latin typeface="Century Schoolbook" pitchFamily="18" charset="0"/>
              </a:rPr>
              <a:t> a </a:t>
            </a:r>
            <a:r>
              <a:rPr lang="en-US" dirty="0" err="1" smtClean="0">
                <a:latin typeface="Century Schoolbook" pitchFamily="18" charset="0"/>
              </a:rPr>
              <a:t>principalelor</a:t>
            </a:r>
            <a:r>
              <a:rPr lang="en-US" dirty="0" smtClean="0">
                <a:latin typeface="Century Schoolbook" pitchFamily="18" charset="0"/>
              </a:rPr>
              <a:t> </a:t>
            </a:r>
            <a:r>
              <a:rPr lang="en-US" dirty="0" err="1" smtClean="0">
                <a:latin typeface="Century Schoolbook" pitchFamily="18" charset="0"/>
              </a:rPr>
              <a:t>monumente</a:t>
            </a:r>
            <a:r>
              <a:rPr lang="en-US" dirty="0" smtClean="0">
                <a:latin typeface="Century Schoolbook" pitchFamily="18" charset="0"/>
              </a:rPr>
              <a:t> din </a:t>
            </a:r>
            <a:r>
              <a:rPr lang="en-US" dirty="0" err="1" smtClean="0">
                <a:latin typeface="Century Schoolbook" pitchFamily="18" charset="0"/>
              </a:rPr>
              <a:t>zon</a:t>
            </a:r>
            <a:r>
              <a:rPr lang="ro-RO" dirty="0" smtClean="0">
                <a:latin typeface="Century Schoolbook" pitchFamily="18" charset="0"/>
              </a:rPr>
              <a:t>ă</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Palatul</a:t>
            </a:r>
            <a:r>
              <a:rPr lang="en-US" b="1" dirty="0" smtClean="0">
                <a:latin typeface="Century Schoolbook" pitchFamily="18" charset="0"/>
              </a:rPr>
              <a:t> </a:t>
            </a:r>
            <a:r>
              <a:rPr lang="en-US" b="1" dirty="0" err="1" smtClean="0">
                <a:latin typeface="Century Schoolbook" pitchFamily="18" charset="0"/>
              </a:rPr>
              <a:t>Culturii</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muzeele</a:t>
            </a:r>
            <a:r>
              <a:rPr lang="en-US" dirty="0" smtClean="0">
                <a:latin typeface="Century Schoolbook" pitchFamily="18" charset="0"/>
              </a:rPr>
              <a:t> sale,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Biserica</a:t>
            </a:r>
            <a:r>
              <a:rPr lang="en-US" b="1" dirty="0" smtClean="0">
                <a:latin typeface="Century Schoolbook" pitchFamily="18" charset="0"/>
              </a:rPr>
              <a:t> </a:t>
            </a:r>
            <a:r>
              <a:rPr lang="en-US" b="1" dirty="0" err="1" smtClean="0">
                <a:latin typeface="Century Schoolbook" pitchFamily="18" charset="0"/>
              </a:rPr>
              <a:t>Sf</a:t>
            </a:r>
            <a:r>
              <a:rPr lang="ro-RO" b="1" dirty="0" smtClean="0">
                <a:latin typeface="Century Schoolbook" pitchFamily="18" charset="0"/>
              </a:rPr>
              <a:t>â</a:t>
            </a:r>
            <a:r>
              <a:rPr lang="en-US" b="1" dirty="0" err="1" smtClean="0">
                <a:latin typeface="Century Schoolbook" pitchFamily="18" charset="0"/>
              </a:rPr>
              <a:t>ntul</a:t>
            </a:r>
            <a:r>
              <a:rPr lang="en-US" b="1" dirty="0" smtClean="0">
                <a:latin typeface="Century Schoolbook" pitchFamily="18" charset="0"/>
              </a:rPr>
              <a:t> </a:t>
            </a:r>
            <a:r>
              <a:rPr lang="en-US" b="1" dirty="0" err="1" smtClean="0">
                <a:latin typeface="Century Schoolbook" pitchFamily="18" charset="0"/>
              </a:rPr>
              <a:t>Nicolae</a:t>
            </a:r>
            <a:r>
              <a:rPr lang="en-US" b="1" dirty="0" smtClean="0">
                <a:latin typeface="Century Schoolbook" pitchFamily="18" charset="0"/>
              </a:rPr>
              <a:t> </a:t>
            </a:r>
            <a:r>
              <a:rPr lang="en-US" b="1" dirty="0" err="1" smtClean="0">
                <a:latin typeface="Century Schoolbook" pitchFamily="18" charset="0"/>
              </a:rPr>
              <a:t>Domnesc</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b="1" dirty="0" smtClean="0">
                <a:latin typeface="Century Schoolbook" pitchFamily="18" charset="0"/>
              </a:rPr>
              <a:t>Casa </a:t>
            </a:r>
            <a:r>
              <a:rPr lang="en-US" b="1" dirty="0" err="1" smtClean="0">
                <a:latin typeface="Century Schoolbook" pitchFamily="18" charset="0"/>
              </a:rPr>
              <a:t>Dosoftei</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Ruinele</a:t>
            </a:r>
            <a:r>
              <a:rPr lang="en-US" b="1" dirty="0" smtClean="0">
                <a:latin typeface="Century Schoolbook" pitchFamily="18" charset="0"/>
              </a:rPr>
              <a:t> </a:t>
            </a:r>
            <a:r>
              <a:rPr lang="en-US" b="1" dirty="0" err="1" smtClean="0">
                <a:latin typeface="Century Schoolbook" pitchFamily="18" charset="0"/>
              </a:rPr>
              <a:t>Centrului</a:t>
            </a:r>
            <a:r>
              <a:rPr lang="en-US" b="1" dirty="0" smtClean="0">
                <a:latin typeface="Century Schoolbook" pitchFamily="18" charset="0"/>
              </a:rPr>
              <a:t> </a:t>
            </a:r>
            <a:r>
              <a:rPr lang="en-US" b="1" dirty="0" err="1" smtClean="0">
                <a:latin typeface="Century Schoolbook" pitchFamily="18" charset="0"/>
              </a:rPr>
              <a:t>Administrativ</a:t>
            </a:r>
            <a:r>
              <a:rPr lang="en-US" dirty="0" smtClean="0">
                <a:latin typeface="Century Schoolbook" pitchFamily="18" charset="0"/>
              </a:rPr>
              <a:t>. </a:t>
            </a:r>
            <a:endParaRPr lang="ro-RO" dirty="0" smtClean="0">
              <a:latin typeface="Century Schoolbook" pitchFamily="18" charset="0"/>
            </a:endParaRPr>
          </a:p>
          <a:p>
            <a:r>
              <a:rPr lang="ro-RO" dirty="0">
                <a:latin typeface="Century Schoolbook" pitchFamily="18" charset="0"/>
              </a:rPr>
              <a:t>	</a:t>
            </a:r>
            <a:r>
              <a:rPr lang="en-US" dirty="0" err="1" smtClean="0">
                <a:latin typeface="Century Schoolbook" pitchFamily="18" charset="0"/>
              </a:rPr>
              <a:t>Continuarea</a:t>
            </a:r>
            <a:r>
              <a:rPr lang="en-US" dirty="0" smtClean="0">
                <a:latin typeface="Century Schoolbook" pitchFamily="18" charset="0"/>
              </a:rPr>
              <a:t> </a:t>
            </a:r>
            <a:r>
              <a:rPr lang="en-US" dirty="0" err="1" smtClean="0">
                <a:latin typeface="Century Schoolbook" pitchFamily="18" charset="0"/>
              </a:rPr>
              <a:t>vizitei</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punerea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valoare</a:t>
            </a:r>
            <a:r>
              <a:rPr lang="en-US" dirty="0" smtClean="0">
                <a:latin typeface="Century Schoolbook" pitchFamily="18" charset="0"/>
              </a:rPr>
              <a:t> a </a:t>
            </a:r>
            <a:r>
              <a:rPr lang="en-US" dirty="0" err="1" smtClean="0">
                <a:latin typeface="Century Schoolbook" pitchFamily="18" charset="0"/>
              </a:rPr>
              <a:t>monumentelor</a:t>
            </a:r>
            <a:r>
              <a:rPr lang="en-US" dirty="0" smtClean="0">
                <a:latin typeface="Century Schoolbook" pitchFamily="18" charset="0"/>
              </a:rPr>
              <a:t> </a:t>
            </a:r>
            <a:r>
              <a:rPr lang="en-US" dirty="0" err="1" smtClean="0">
                <a:latin typeface="Century Schoolbook" pitchFamily="18" charset="0"/>
              </a:rPr>
              <a:t>Bulevardului</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tefan</a:t>
            </a:r>
            <a:r>
              <a:rPr lang="en-US" dirty="0" smtClean="0">
                <a:latin typeface="Century Schoolbook" pitchFamily="18" charset="0"/>
              </a:rPr>
              <a:t> </a:t>
            </a:r>
            <a:r>
              <a:rPr lang="en-US" dirty="0" err="1" smtClean="0">
                <a:latin typeface="Century Schoolbook" pitchFamily="18" charset="0"/>
              </a:rPr>
              <a:t>cel</a:t>
            </a:r>
            <a:r>
              <a:rPr lang="en-US" dirty="0" smtClean="0">
                <a:latin typeface="Century Schoolbook" pitchFamily="18" charset="0"/>
              </a:rPr>
              <a:t> Mare: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Biserica</a:t>
            </a:r>
            <a:r>
              <a:rPr lang="en-US" b="1" dirty="0" smtClean="0">
                <a:latin typeface="Century Schoolbook" pitchFamily="18" charset="0"/>
              </a:rPr>
              <a:t> </a:t>
            </a:r>
            <a:r>
              <a:rPr lang="en-US" b="1" dirty="0" err="1" smtClean="0">
                <a:latin typeface="Century Schoolbook" pitchFamily="18" charset="0"/>
              </a:rPr>
              <a:t>Trei</a:t>
            </a:r>
            <a:r>
              <a:rPr lang="en-US" b="1" dirty="0" smtClean="0">
                <a:latin typeface="Century Schoolbook" pitchFamily="18" charset="0"/>
              </a:rPr>
              <a:t> </a:t>
            </a:r>
            <a:r>
              <a:rPr lang="en-US" b="1" dirty="0" err="1" smtClean="0">
                <a:latin typeface="Century Schoolbook" pitchFamily="18" charset="0"/>
              </a:rPr>
              <a:t>Ierarhi</a:t>
            </a:r>
            <a:r>
              <a:rPr lang="en-US" dirty="0" smtClean="0">
                <a:latin typeface="Century Schoolbook" pitchFamily="18" charset="0"/>
              </a:rPr>
              <a:t>,</a:t>
            </a:r>
            <a:endParaRPr lang="ro-RO" dirty="0" smtClean="0">
              <a:latin typeface="Century Schoolbook" pitchFamily="18" charset="0"/>
            </a:endParaRPr>
          </a:p>
          <a:p>
            <a:r>
              <a:rPr lang="en-US" dirty="0" smtClean="0">
                <a:latin typeface="Century Schoolbook" pitchFamily="18" charset="0"/>
              </a:rPr>
              <a:t> </a:t>
            </a:r>
            <a:r>
              <a:rPr lang="en-US" b="1" dirty="0" err="1" smtClean="0">
                <a:latin typeface="Century Schoolbook" pitchFamily="18" charset="0"/>
              </a:rPr>
              <a:t>Catedrala</a:t>
            </a:r>
            <a:r>
              <a:rPr lang="en-US" b="1" dirty="0" smtClean="0">
                <a:latin typeface="Century Schoolbook" pitchFamily="18" charset="0"/>
              </a:rPr>
              <a:t> </a:t>
            </a:r>
            <a:r>
              <a:rPr lang="en-US" b="1" dirty="0" err="1" smtClean="0">
                <a:latin typeface="Century Schoolbook" pitchFamily="18" charset="0"/>
              </a:rPr>
              <a:t>Catolic</a:t>
            </a:r>
            <a:r>
              <a:rPr lang="ro-RO" b="1" dirty="0" smtClean="0">
                <a:latin typeface="Century Schoolbook" pitchFamily="18" charset="0"/>
              </a:rPr>
              <a:t>ă</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Biserica</a:t>
            </a:r>
            <a:r>
              <a:rPr lang="en-US" b="1" dirty="0" smtClean="0">
                <a:latin typeface="Century Schoolbook" pitchFamily="18" charset="0"/>
              </a:rPr>
              <a:t> </a:t>
            </a:r>
            <a:r>
              <a:rPr lang="en-US" b="1" dirty="0" err="1" smtClean="0">
                <a:latin typeface="Century Schoolbook" pitchFamily="18" charset="0"/>
              </a:rPr>
              <a:t>Mitropolitan</a:t>
            </a:r>
            <a:r>
              <a:rPr lang="ro-RO" b="1" dirty="0" smtClean="0">
                <a:latin typeface="Century Schoolbook" pitchFamily="18" charset="0"/>
              </a:rPr>
              <a:t>ă</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dirty="0" err="1" smtClean="0">
                <a:latin typeface="Century Schoolbook" pitchFamily="18" charset="0"/>
              </a:rPr>
              <a:t>Primaria</a:t>
            </a:r>
            <a:r>
              <a:rPr lang="en-US" dirty="0" smtClean="0">
                <a:latin typeface="Century Schoolbook" pitchFamily="18" charset="0"/>
              </a:rPr>
              <a:t> (</a:t>
            </a:r>
            <a:r>
              <a:rPr lang="en-US" b="1" dirty="0" err="1" smtClean="0">
                <a:latin typeface="Century Schoolbook" pitchFamily="18" charset="0"/>
              </a:rPr>
              <a:t>Palatul</a:t>
            </a:r>
            <a:r>
              <a:rPr lang="en-US" b="1" dirty="0" smtClean="0">
                <a:latin typeface="Century Schoolbook" pitchFamily="18" charset="0"/>
              </a:rPr>
              <a:t> </a:t>
            </a:r>
            <a:r>
              <a:rPr lang="en-US" b="1" dirty="0" err="1" smtClean="0">
                <a:latin typeface="Century Schoolbook" pitchFamily="18" charset="0"/>
              </a:rPr>
              <a:t>Roznovanu</a:t>
            </a:r>
            <a:r>
              <a:rPr lang="en-US" dirty="0" smtClean="0">
                <a:latin typeface="Century Schoolbook" pitchFamily="18" charset="0"/>
              </a:rPr>
              <a:t>), </a:t>
            </a:r>
            <a:endParaRPr lang="ro-RO" dirty="0" smtClean="0">
              <a:latin typeface="Century Schoolbook" pitchFamily="18" charset="0"/>
            </a:endParaRPr>
          </a:p>
          <a:p>
            <a:pPr>
              <a:buFont typeface="Arial" pitchFamily="34" charset="0"/>
              <a:buChar char="•"/>
            </a:pPr>
            <a:r>
              <a:rPr lang="en-US" b="1" dirty="0" err="1" smtClean="0">
                <a:latin typeface="Century Schoolbook" pitchFamily="18" charset="0"/>
              </a:rPr>
              <a:t>Teatrul</a:t>
            </a:r>
            <a:r>
              <a:rPr lang="en-US" b="1" dirty="0" smtClean="0">
                <a:latin typeface="Century Schoolbook" pitchFamily="18" charset="0"/>
              </a:rPr>
              <a:t> Na</a:t>
            </a:r>
            <a:r>
              <a:rPr lang="ro-RO" b="1" dirty="0" smtClean="0">
                <a:latin typeface="Century Schoolbook" pitchFamily="18" charset="0"/>
              </a:rPr>
              <a:t>ţ</a:t>
            </a:r>
            <a:r>
              <a:rPr lang="en-US" b="1" dirty="0" err="1" smtClean="0">
                <a:latin typeface="Century Schoolbook" pitchFamily="18" charset="0"/>
              </a:rPr>
              <a:t>ional</a:t>
            </a:r>
            <a:r>
              <a:rPr lang="en-US" dirty="0" smtClean="0">
                <a:latin typeface="Century Schoolbook" pitchFamily="18" charset="0"/>
              </a:rPr>
              <a:t>. </a:t>
            </a:r>
            <a:r>
              <a:rPr lang="en-US" dirty="0" err="1" smtClean="0">
                <a:latin typeface="Century Schoolbook" pitchFamily="18" charset="0"/>
              </a:rPr>
              <a:t>Intrarea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punctele</a:t>
            </a:r>
            <a:r>
              <a:rPr lang="en-US" dirty="0" smtClean="0">
                <a:latin typeface="Century Schoolbook" pitchFamily="18" charset="0"/>
              </a:rPr>
              <a:t> de </a:t>
            </a:r>
            <a:r>
              <a:rPr lang="en-US" dirty="0" err="1" smtClean="0">
                <a:latin typeface="Century Schoolbook" pitchFamily="18" charset="0"/>
              </a:rPr>
              <a:t>vizit</a:t>
            </a:r>
            <a:r>
              <a:rPr lang="ro-RO" dirty="0" smtClean="0">
                <a:latin typeface="Century Schoolbook" pitchFamily="18" charset="0"/>
              </a:rPr>
              <a:t>ă</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func</a:t>
            </a:r>
            <a:r>
              <a:rPr lang="ro-RO" dirty="0" smtClean="0">
                <a:latin typeface="Century Schoolbook" pitchFamily="18" charset="0"/>
              </a:rPr>
              <a:t>ţ</a:t>
            </a:r>
            <a:r>
              <a:rPr lang="en-US" dirty="0" err="1" smtClean="0">
                <a:latin typeface="Century Schoolbook" pitchFamily="18" charset="0"/>
              </a:rPr>
              <a:t>ie</a:t>
            </a:r>
            <a:r>
              <a:rPr lang="en-US" dirty="0" smtClean="0">
                <a:latin typeface="Century Schoolbook" pitchFamily="18" charset="0"/>
              </a:rPr>
              <a:t> de </a:t>
            </a:r>
            <a:r>
              <a:rPr lang="en-US" dirty="0" err="1" smtClean="0">
                <a:latin typeface="Century Schoolbook" pitchFamily="18" charset="0"/>
              </a:rPr>
              <a:t>interes</a:t>
            </a:r>
            <a:r>
              <a:rPr lang="en-US" dirty="0" smtClean="0">
                <a:latin typeface="Century Schoolbook" pitchFamily="18" charset="0"/>
              </a:rPr>
              <a:t>. </a:t>
            </a:r>
          </a:p>
          <a:p>
            <a:r>
              <a:rPr lang="ro-RO" dirty="0" smtClean="0">
                <a:latin typeface="Century Schoolbook" pitchFamily="18" charset="0"/>
              </a:rPr>
              <a:t>	</a:t>
            </a:r>
            <a:r>
              <a:rPr lang="en-US" dirty="0" smtClean="0">
                <a:latin typeface="Century Schoolbook" pitchFamily="18" charset="0"/>
              </a:rPr>
              <a:t>Transfer c</a:t>
            </a:r>
            <a:r>
              <a:rPr lang="ro-RO" dirty="0" smtClean="0">
                <a:latin typeface="Century Schoolbook" pitchFamily="18" charset="0"/>
              </a:rPr>
              <a:t>ă</a:t>
            </a:r>
            <a:r>
              <a:rPr lang="en-US" dirty="0" err="1" smtClean="0">
                <a:latin typeface="Century Schoolbook" pitchFamily="18" charset="0"/>
              </a:rPr>
              <a:t>tre</a:t>
            </a:r>
            <a:r>
              <a:rPr lang="en-US" dirty="0" smtClean="0">
                <a:latin typeface="Century Schoolbook" pitchFamily="18" charset="0"/>
              </a:rPr>
              <a:t> </a:t>
            </a:r>
            <a:r>
              <a:rPr lang="en-US" b="1" dirty="0" err="1" smtClean="0">
                <a:latin typeface="Century Schoolbook" pitchFamily="18" charset="0"/>
              </a:rPr>
              <a:t>Bulevardul</a:t>
            </a:r>
            <a:r>
              <a:rPr lang="en-US" b="1" dirty="0" smtClean="0">
                <a:latin typeface="Century Schoolbook" pitchFamily="18" charset="0"/>
              </a:rPr>
              <a:t> </a:t>
            </a:r>
            <a:r>
              <a:rPr lang="en-US" b="1" dirty="0" err="1" smtClean="0">
                <a:latin typeface="Century Schoolbook" pitchFamily="18" charset="0"/>
              </a:rPr>
              <a:t>Copou</a:t>
            </a:r>
            <a:r>
              <a:rPr lang="en-US" dirty="0" smtClean="0">
                <a:latin typeface="Century Schoolbook" pitchFamily="18" charset="0"/>
              </a:rPr>
              <a:t>, </a:t>
            </a:r>
            <a:r>
              <a:rPr lang="en-US" dirty="0" err="1" smtClean="0">
                <a:latin typeface="Century Schoolbook" pitchFamily="18" charset="0"/>
              </a:rPr>
              <a:t>inima</a:t>
            </a:r>
            <a:r>
              <a:rPr lang="en-US" dirty="0" smtClean="0">
                <a:latin typeface="Century Schoolbook" pitchFamily="18" charset="0"/>
              </a:rPr>
              <a:t> </a:t>
            </a:r>
            <a:r>
              <a:rPr lang="en-US" dirty="0" err="1" smtClean="0">
                <a:latin typeface="Century Schoolbook" pitchFamily="18" charset="0"/>
              </a:rPr>
              <a:t>universitar</a:t>
            </a:r>
            <a:r>
              <a:rPr lang="ro-RO" dirty="0" smtClean="0">
                <a:latin typeface="Century Schoolbook" pitchFamily="18" charset="0"/>
              </a:rPr>
              <a:t>ă</a:t>
            </a:r>
            <a:r>
              <a:rPr lang="en-US" dirty="0" smtClean="0">
                <a:latin typeface="Century Schoolbook" pitchFamily="18" charset="0"/>
              </a:rPr>
              <a:t> a </a:t>
            </a:r>
            <a:r>
              <a:rPr lang="en-US" dirty="0" err="1" smtClean="0">
                <a:latin typeface="Century Schoolbook" pitchFamily="18" charset="0"/>
              </a:rPr>
              <a:t>Ia</a:t>
            </a:r>
            <a:r>
              <a:rPr lang="ro-RO" dirty="0" smtClean="0">
                <a:latin typeface="Century Schoolbook" pitchFamily="18" charset="0"/>
              </a:rPr>
              <a:t>ş</a:t>
            </a:r>
            <a:r>
              <a:rPr lang="en-US" dirty="0" err="1" smtClean="0">
                <a:latin typeface="Century Schoolbook" pitchFamily="18" charset="0"/>
              </a:rPr>
              <a:t>ului</a:t>
            </a:r>
            <a:r>
              <a:rPr lang="en-US" dirty="0" smtClean="0">
                <a:latin typeface="Century Schoolbook" pitchFamily="18" charset="0"/>
              </a:rPr>
              <a:t>: </a:t>
            </a:r>
            <a:r>
              <a:rPr lang="en-US" b="1" dirty="0" err="1" smtClean="0">
                <a:latin typeface="Century Schoolbook" pitchFamily="18" charset="0"/>
              </a:rPr>
              <a:t>Universitatea</a:t>
            </a:r>
            <a:r>
              <a:rPr lang="en-US" b="1" dirty="0" smtClean="0">
                <a:latin typeface="Century Schoolbook" pitchFamily="18" charset="0"/>
              </a:rPr>
              <a:t> </a:t>
            </a:r>
            <a:r>
              <a:rPr lang="en-US" b="1" dirty="0" err="1" smtClean="0">
                <a:latin typeface="Century Schoolbook" pitchFamily="18" charset="0"/>
              </a:rPr>
              <a:t>Alexandru</a:t>
            </a:r>
            <a:r>
              <a:rPr lang="en-US" b="1" dirty="0" smtClean="0">
                <a:latin typeface="Century Schoolbook" pitchFamily="18" charset="0"/>
              </a:rPr>
              <a:t> </a:t>
            </a:r>
            <a:r>
              <a:rPr lang="en-US" b="1" dirty="0" err="1" smtClean="0">
                <a:latin typeface="Century Schoolbook" pitchFamily="18" charset="0"/>
              </a:rPr>
              <a:t>Ioan</a:t>
            </a:r>
            <a:r>
              <a:rPr lang="en-US" b="1" dirty="0" smtClean="0">
                <a:latin typeface="Century Schoolbook" pitchFamily="18" charset="0"/>
              </a:rPr>
              <a:t> </a:t>
            </a:r>
            <a:r>
              <a:rPr lang="en-US" b="1" dirty="0" err="1" smtClean="0">
                <a:latin typeface="Century Schoolbook" pitchFamily="18" charset="0"/>
              </a:rPr>
              <a:t>Cuza</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b="1" dirty="0" err="1" smtClean="0">
                <a:latin typeface="Century Schoolbook" pitchFamily="18" charset="0"/>
              </a:rPr>
              <a:t>Sala</a:t>
            </a:r>
            <a:r>
              <a:rPr lang="en-US" b="1" dirty="0" smtClean="0">
                <a:latin typeface="Century Schoolbook" pitchFamily="18" charset="0"/>
              </a:rPr>
              <a:t> Pa</a:t>
            </a:r>
            <a:r>
              <a:rPr lang="ro-RO" b="1" dirty="0" smtClean="0">
                <a:latin typeface="Century Schoolbook" pitchFamily="18" charset="0"/>
              </a:rPr>
              <a:t>ş</a:t>
            </a:r>
            <a:r>
              <a:rPr lang="en-US" b="1" dirty="0" err="1" smtClean="0">
                <a:latin typeface="Century Schoolbook" pitchFamily="18" charset="0"/>
              </a:rPr>
              <a:t>ilor</a:t>
            </a:r>
            <a:r>
              <a:rPr lang="en-US" b="1" dirty="0" smtClean="0">
                <a:latin typeface="Century Schoolbook" pitchFamily="18" charset="0"/>
              </a:rPr>
              <a:t> </a:t>
            </a:r>
            <a:r>
              <a:rPr lang="en-US" b="1" dirty="0" err="1" smtClean="0">
                <a:latin typeface="Century Schoolbook" pitchFamily="18" charset="0"/>
              </a:rPr>
              <a:t>Pierdu</a:t>
            </a:r>
            <a:r>
              <a:rPr lang="ro-RO" b="1" dirty="0" smtClean="0">
                <a:latin typeface="Century Schoolbook" pitchFamily="18" charset="0"/>
              </a:rPr>
              <a:t>ţ</a:t>
            </a:r>
            <a:r>
              <a:rPr lang="en-US" b="1"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Tur</a:t>
            </a:r>
            <a:r>
              <a:rPr lang="en-US" dirty="0" smtClean="0">
                <a:latin typeface="Century Schoolbook" pitchFamily="18" charset="0"/>
              </a:rPr>
              <a:t> de </a:t>
            </a:r>
            <a:r>
              <a:rPr lang="en-US" dirty="0" err="1" smtClean="0">
                <a:latin typeface="Century Schoolbook" pitchFamily="18" charset="0"/>
              </a:rPr>
              <a:t>cartier</a:t>
            </a:r>
            <a:r>
              <a:rPr lang="en-US" dirty="0" smtClean="0">
                <a:latin typeface="Century Schoolbook" pitchFamily="18" charset="0"/>
              </a:rPr>
              <a:t>: </a:t>
            </a:r>
            <a:r>
              <a:rPr lang="en-US" b="1" dirty="0" err="1" smtClean="0">
                <a:latin typeface="Century Schoolbook" pitchFamily="18" charset="0"/>
              </a:rPr>
              <a:t>Parcul</a:t>
            </a:r>
            <a:r>
              <a:rPr lang="en-US" b="1" dirty="0" smtClean="0">
                <a:latin typeface="Century Schoolbook" pitchFamily="18" charset="0"/>
              </a:rPr>
              <a:t> </a:t>
            </a:r>
            <a:r>
              <a:rPr lang="en-US" b="1" dirty="0" err="1" smtClean="0">
                <a:latin typeface="Century Schoolbook" pitchFamily="18" charset="0"/>
              </a:rPr>
              <a:t>Copou</a:t>
            </a:r>
            <a:r>
              <a:rPr lang="en-US" dirty="0" smtClean="0">
                <a:latin typeface="Century Schoolbook" pitchFamily="18" charset="0"/>
              </a:rPr>
              <a:t>, </a:t>
            </a:r>
            <a:r>
              <a:rPr lang="en-US" b="1" dirty="0" err="1" smtClean="0">
                <a:latin typeface="Century Schoolbook" pitchFamily="18" charset="0"/>
              </a:rPr>
              <a:t>Parcul</a:t>
            </a:r>
            <a:r>
              <a:rPr lang="en-US" b="1" dirty="0" smtClean="0">
                <a:latin typeface="Century Schoolbook" pitchFamily="18" charset="0"/>
              </a:rPr>
              <a:t> </a:t>
            </a:r>
            <a:r>
              <a:rPr lang="en-US" b="1" dirty="0" err="1" smtClean="0">
                <a:latin typeface="Century Schoolbook" pitchFamily="18" charset="0"/>
              </a:rPr>
              <a:t>Expozi</a:t>
            </a:r>
            <a:r>
              <a:rPr lang="ro-RO" b="1" dirty="0" smtClean="0">
                <a:latin typeface="Century Schoolbook" pitchFamily="18" charset="0"/>
              </a:rPr>
              <a:t>ţ</a:t>
            </a:r>
            <a:r>
              <a:rPr lang="en-US" b="1" dirty="0" err="1" smtClean="0">
                <a:latin typeface="Century Schoolbook" pitchFamily="18" charset="0"/>
              </a:rPr>
              <a:t>ie</a:t>
            </a:r>
            <a:r>
              <a:rPr lang="en-US" dirty="0" smtClean="0">
                <a:latin typeface="Century Schoolbook" pitchFamily="18" charset="0"/>
              </a:rPr>
              <a:t>, </a:t>
            </a:r>
            <a:r>
              <a:rPr lang="en-US" b="1" dirty="0" err="1" smtClean="0">
                <a:latin typeface="Century Schoolbook" pitchFamily="18" charset="0"/>
              </a:rPr>
              <a:t>Universitatea</a:t>
            </a:r>
            <a:r>
              <a:rPr lang="en-US" b="1" dirty="0" smtClean="0">
                <a:latin typeface="Century Schoolbook" pitchFamily="18" charset="0"/>
              </a:rPr>
              <a:t> Agronomic</a:t>
            </a:r>
            <a:r>
              <a:rPr lang="ro-RO" b="1" dirty="0" smtClean="0">
                <a:latin typeface="Century Schoolbook" pitchFamily="18" charset="0"/>
              </a:rPr>
              <a:t>ă</a:t>
            </a:r>
            <a:r>
              <a:rPr lang="en-US" dirty="0" smtClean="0">
                <a:latin typeface="Century Schoolbook" pitchFamily="18" charset="0"/>
              </a:rPr>
              <a:t>. </a:t>
            </a:r>
            <a:r>
              <a:rPr lang="ro-RO" dirty="0" smtClean="0">
                <a:latin typeface="Century Schoolbook" pitchFamily="18" charset="0"/>
              </a:rPr>
              <a:t>Î</a:t>
            </a:r>
            <a:r>
              <a:rPr lang="en-US" dirty="0" err="1" smtClean="0">
                <a:latin typeface="Century Schoolbook" pitchFamily="18" charset="0"/>
              </a:rPr>
              <a:t>ntoarcere</a:t>
            </a:r>
            <a:r>
              <a:rPr lang="en-US" dirty="0" smtClean="0">
                <a:latin typeface="Century Schoolbook" pitchFamily="18" charset="0"/>
              </a:rPr>
              <a:t> </a:t>
            </a:r>
            <a:r>
              <a:rPr lang="ro-RO" dirty="0" smtClean="0">
                <a:latin typeface="Century Schoolbook" pitchFamily="18" charset="0"/>
              </a:rPr>
              <a:t>î</a:t>
            </a:r>
            <a:r>
              <a:rPr lang="en-US" dirty="0" err="1" smtClean="0">
                <a:latin typeface="Century Schoolbook" pitchFamily="18" charset="0"/>
              </a:rPr>
              <a:t>nspre</a:t>
            </a:r>
            <a:r>
              <a:rPr lang="en-US" dirty="0" smtClean="0">
                <a:latin typeface="Century Schoolbook" pitchFamily="18" charset="0"/>
              </a:rPr>
              <a:t> </a:t>
            </a:r>
            <a:r>
              <a:rPr lang="en-US" dirty="0" err="1" smtClean="0">
                <a:latin typeface="Century Schoolbook" pitchFamily="18" charset="0"/>
              </a:rPr>
              <a:t>centrul</a:t>
            </a:r>
            <a:r>
              <a:rPr lang="en-US" dirty="0" smtClean="0">
                <a:latin typeface="Century Schoolbook" pitchFamily="18" charset="0"/>
              </a:rPr>
              <a:t> </a:t>
            </a:r>
            <a:r>
              <a:rPr lang="en-US" dirty="0" err="1" smtClean="0">
                <a:latin typeface="Century Schoolbook" pitchFamily="18" charset="0"/>
              </a:rPr>
              <a:t>ora</a:t>
            </a:r>
            <a:r>
              <a:rPr lang="ro-RO" dirty="0" smtClean="0">
                <a:latin typeface="Century Schoolbook" pitchFamily="18" charset="0"/>
              </a:rPr>
              <a:t>ş</a:t>
            </a:r>
            <a:r>
              <a:rPr lang="en-US" dirty="0" err="1" smtClean="0">
                <a:latin typeface="Century Schoolbook" pitchFamily="18" charset="0"/>
              </a:rPr>
              <a:t>ului</a:t>
            </a:r>
            <a:r>
              <a:rPr lang="en-US" dirty="0" smtClean="0">
                <a:latin typeface="Century Schoolbook" pitchFamily="18" charset="0"/>
              </a:rPr>
              <a:t>, cu </a:t>
            </a:r>
            <a:r>
              <a:rPr lang="en-US" dirty="0" err="1" smtClean="0">
                <a:latin typeface="Century Schoolbook" pitchFamily="18" charset="0"/>
              </a:rPr>
              <a:t>trecerea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revist</a:t>
            </a:r>
            <a:r>
              <a:rPr lang="ro-RO" dirty="0" smtClean="0">
                <a:latin typeface="Century Schoolbook" pitchFamily="18" charset="0"/>
              </a:rPr>
              <a:t>ă</a:t>
            </a:r>
            <a:r>
              <a:rPr lang="en-US" dirty="0" smtClean="0">
                <a:latin typeface="Century Schoolbook" pitchFamily="18" charset="0"/>
              </a:rPr>
              <a:t> a </a:t>
            </a:r>
            <a:r>
              <a:rPr lang="en-US" dirty="0" err="1" smtClean="0">
                <a:latin typeface="Century Schoolbook" pitchFamily="18" charset="0"/>
              </a:rPr>
              <a:t>Str</a:t>
            </a:r>
            <a:r>
              <a:rPr lang="ro-RO" dirty="0" smtClean="0">
                <a:latin typeface="Century Schoolbook" pitchFamily="18" charset="0"/>
              </a:rPr>
              <a:t>ă</a:t>
            </a:r>
            <a:r>
              <a:rPr lang="en-US" dirty="0" err="1" smtClean="0">
                <a:latin typeface="Century Schoolbook" pitchFamily="18" charset="0"/>
              </a:rPr>
              <a:t>zii</a:t>
            </a:r>
            <a:r>
              <a:rPr lang="en-US" dirty="0" smtClean="0">
                <a:latin typeface="Century Schoolbook" pitchFamily="18" charset="0"/>
              </a:rPr>
              <a:t> S</a:t>
            </a:r>
            <a:r>
              <a:rPr lang="ro-RO" dirty="0" smtClean="0">
                <a:latin typeface="Century Schoolbook" pitchFamily="18" charset="0"/>
              </a:rPr>
              <a:t>ă</a:t>
            </a:r>
            <a:r>
              <a:rPr lang="en-US" dirty="0" smtClean="0">
                <a:latin typeface="Century Schoolbook" pitchFamily="18" charset="0"/>
              </a:rPr>
              <a:t>r</a:t>
            </a:r>
            <a:r>
              <a:rPr lang="ro-RO" dirty="0" smtClean="0">
                <a:latin typeface="Century Schoolbook" pitchFamily="18" charset="0"/>
              </a:rPr>
              <a:t>ă</a:t>
            </a:r>
            <a:r>
              <a:rPr lang="en-US" dirty="0" err="1" smtClean="0">
                <a:latin typeface="Century Schoolbook" pitchFamily="18" charset="0"/>
              </a:rPr>
              <a:t>riei</a:t>
            </a:r>
            <a:r>
              <a:rPr lang="en-US" dirty="0" smtClean="0">
                <a:latin typeface="Century Schoolbook" pitchFamily="18" charset="0"/>
              </a:rPr>
              <a:t>, a </a:t>
            </a:r>
            <a:r>
              <a:rPr lang="en-US" dirty="0" err="1" smtClean="0">
                <a:latin typeface="Century Schoolbook" pitchFamily="18" charset="0"/>
              </a:rPr>
              <a:t>caselor</a:t>
            </a:r>
            <a:r>
              <a:rPr lang="en-US" dirty="0" smtClean="0">
                <a:latin typeface="Century Schoolbook" pitchFamily="18" charset="0"/>
              </a:rPr>
              <a:t> </a:t>
            </a:r>
            <a:r>
              <a:rPr lang="en-US" dirty="0" err="1" smtClean="0">
                <a:latin typeface="Century Schoolbook" pitchFamily="18" charset="0"/>
              </a:rPr>
              <a:t>vechi</a:t>
            </a:r>
            <a:r>
              <a:rPr lang="en-US" dirty="0" smtClean="0">
                <a:latin typeface="Century Schoolbook" pitchFamily="18" charset="0"/>
              </a:rPr>
              <a:t> ale </a:t>
            </a:r>
            <a:r>
              <a:rPr lang="en-US" dirty="0" err="1" smtClean="0">
                <a:latin typeface="Century Schoolbook" pitchFamily="18" charset="0"/>
              </a:rPr>
              <a:t>Ia</a:t>
            </a:r>
            <a:r>
              <a:rPr lang="ro-RO" dirty="0" smtClean="0">
                <a:latin typeface="Century Schoolbook" pitchFamily="18" charset="0"/>
              </a:rPr>
              <a:t>ş</a:t>
            </a:r>
            <a:r>
              <a:rPr lang="en-US" dirty="0" err="1" smtClean="0">
                <a:latin typeface="Century Schoolbook" pitchFamily="18" charset="0"/>
              </a:rPr>
              <a:t>ului</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 </a:t>
            </a:r>
            <a:r>
              <a:rPr lang="en-US" b="1" dirty="0" err="1" smtClean="0">
                <a:latin typeface="Century Schoolbook" pitchFamily="18" charset="0"/>
              </a:rPr>
              <a:t>Universit</a:t>
            </a:r>
            <a:r>
              <a:rPr lang="ro-RO" b="1" dirty="0" err="1" smtClean="0">
                <a:latin typeface="Century Schoolbook" pitchFamily="18" charset="0"/>
              </a:rPr>
              <a:t>ăţ</a:t>
            </a:r>
            <a:r>
              <a:rPr lang="en-US" b="1" dirty="0" smtClean="0">
                <a:latin typeface="Century Schoolbook" pitchFamily="18" charset="0"/>
              </a:rPr>
              <a:t>ii de </a:t>
            </a:r>
            <a:r>
              <a:rPr lang="en-US" b="1" dirty="0" err="1" smtClean="0">
                <a:latin typeface="Century Schoolbook" pitchFamily="18" charset="0"/>
              </a:rPr>
              <a:t>Medicin</a:t>
            </a:r>
            <a:r>
              <a:rPr lang="ro-RO" b="1" dirty="0" smtClean="0">
                <a:latin typeface="Century Schoolbook" pitchFamily="18" charset="0"/>
              </a:rPr>
              <a:t>ă</a:t>
            </a:r>
            <a:r>
              <a:rPr lang="en-US" dirty="0" smtClean="0">
                <a:latin typeface="Century Schoolbook" pitchFamily="18" charset="0"/>
              </a:rPr>
              <a:t>.</a:t>
            </a:r>
          </a:p>
          <a:p>
            <a:endParaRPr lang="en-US" dirty="0" smtClean="0">
              <a:latin typeface="Century Schoolbook" pitchFamily="18" charset="0"/>
            </a:endParaRPr>
          </a:p>
          <a:p>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chemă logică: Bandă perforată 2"/>
          <p:cNvSpPr/>
          <p:nvPr/>
        </p:nvSpPr>
        <p:spPr>
          <a:xfrm>
            <a:off x="2286000" y="2362200"/>
            <a:ext cx="5257800" cy="2590800"/>
          </a:xfrm>
          <a:prstGeom prst="flowChartPunchedTap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003399"/>
              </a:solidFill>
            </a:endParaRPr>
          </a:p>
        </p:txBody>
      </p:sp>
      <p:sp>
        <p:nvSpPr>
          <p:cNvPr id="2" name="CasetăText 1"/>
          <p:cNvSpPr txBox="1"/>
          <p:nvPr/>
        </p:nvSpPr>
        <p:spPr>
          <a:xfrm>
            <a:off x="457200" y="304800"/>
            <a:ext cx="8229600" cy="3139321"/>
          </a:xfrm>
          <a:prstGeom prst="rect">
            <a:avLst/>
          </a:prstGeom>
          <a:noFill/>
        </p:spPr>
        <p:txBody>
          <a:bodyPr wrap="square" rtlCol="0">
            <a:spAutoFit/>
          </a:bodyPr>
          <a:lstStyle/>
          <a:p>
            <a:r>
              <a:rPr lang="ro-RO" dirty="0" smtClean="0">
                <a:latin typeface="Century Schoolbook" pitchFamily="18" charset="0"/>
              </a:rPr>
              <a:t>	</a:t>
            </a:r>
            <a:r>
              <a:rPr lang="en-US" dirty="0" err="1" smtClean="0">
                <a:latin typeface="Century Schoolbook" pitchFamily="18" charset="0"/>
              </a:rPr>
              <a:t>Deplasare</a:t>
            </a:r>
            <a:r>
              <a:rPr lang="en-US" dirty="0" smtClean="0">
                <a:latin typeface="Century Schoolbook" pitchFamily="18" charset="0"/>
              </a:rPr>
              <a:t> c</a:t>
            </a:r>
            <a:r>
              <a:rPr lang="ro-RO" dirty="0" smtClean="0">
                <a:latin typeface="Century Schoolbook" pitchFamily="18" charset="0"/>
              </a:rPr>
              <a:t>ă</a:t>
            </a:r>
            <a:r>
              <a:rPr lang="en-US" dirty="0" err="1" smtClean="0">
                <a:latin typeface="Century Schoolbook" pitchFamily="18" charset="0"/>
              </a:rPr>
              <a:t>tre</a:t>
            </a:r>
            <a:r>
              <a:rPr lang="en-US" dirty="0" smtClean="0">
                <a:latin typeface="Century Schoolbook" pitchFamily="18" charset="0"/>
              </a:rPr>
              <a:t> </a:t>
            </a:r>
            <a:r>
              <a:rPr lang="en-US" b="1" dirty="0" smtClean="0">
                <a:latin typeface="Century Schoolbook" pitchFamily="18" charset="0"/>
              </a:rPr>
              <a:t>M</a:t>
            </a:r>
            <a:r>
              <a:rPr lang="ro-RO" b="1" dirty="0" smtClean="0">
                <a:latin typeface="Century Schoolbook" pitchFamily="18" charset="0"/>
              </a:rPr>
              <a:t>ă</a:t>
            </a:r>
            <a:r>
              <a:rPr lang="en-US" b="1" dirty="0" smtClean="0">
                <a:latin typeface="Century Schoolbook" pitchFamily="18" charset="0"/>
              </a:rPr>
              <a:t>n</a:t>
            </a:r>
            <a:r>
              <a:rPr lang="ro-RO" b="1" dirty="0" smtClean="0">
                <a:latin typeface="Century Schoolbook" pitchFamily="18" charset="0"/>
              </a:rPr>
              <a:t>ă</a:t>
            </a:r>
            <a:r>
              <a:rPr lang="en-US" b="1" dirty="0" err="1" smtClean="0">
                <a:latin typeface="Century Schoolbook" pitchFamily="18" charset="0"/>
              </a:rPr>
              <a:t>stirea</a:t>
            </a:r>
            <a:r>
              <a:rPr lang="en-US" b="1" dirty="0" smtClean="0">
                <a:latin typeface="Century Schoolbook" pitchFamily="18" charset="0"/>
              </a:rPr>
              <a:t> </a:t>
            </a:r>
            <a:r>
              <a:rPr lang="en-US" b="1" dirty="0" err="1" smtClean="0">
                <a:latin typeface="Century Schoolbook" pitchFamily="18" charset="0"/>
              </a:rPr>
              <a:t>Cet</a:t>
            </a:r>
            <a:r>
              <a:rPr lang="ro-RO" b="1" dirty="0" err="1" smtClean="0">
                <a:latin typeface="Century Schoolbook" pitchFamily="18" charset="0"/>
              </a:rPr>
              <a:t>ăţ</a:t>
            </a:r>
            <a:r>
              <a:rPr lang="en-US" b="1" dirty="0" err="1" smtClean="0">
                <a:latin typeface="Century Schoolbook" pitchFamily="18" charset="0"/>
              </a:rPr>
              <a:t>uia</a:t>
            </a:r>
            <a:r>
              <a:rPr lang="en-US" dirty="0" smtClean="0">
                <a:latin typeface="Century Schoolbook" pitchFamily="18" charset="0"/>
              </a:rPr>
              <a:t> </a:t>
            </a:r>
            <a:r>
              <a:rPr lang="en-US" dirty="0" err="1" smtClean="0">
                <a:latin typeface="Century Schoolbook" pitchFamily="18" charset="0"/>
              </a:rPr>
              <a:t>pentru</a:t>
            </a:r>
            <a:r>
              <a:rPr lang="en-US" dirty="0" smtClean="0">
                <a:latin typeface="Century Schoolbook" pitchFamily="18" charset="0"/>
              </a:rPr>
              <a:t> a ne </a:t>
            </a:r>
            <a:r>
              <a:rPr lang="en-US" dirty="0" err="1" smtClean="0">
                <a:latin typeface="Century Schoolbook" pitchFamily="18" charset="0"/>
              </a:rPr>
              <a:t>aduce</a:t>
            </a:r>
            <a:r>
              <a:rPr lang="en-US" dirty="0" smtClean="0">
                <a:latin typeface="Century Schoolbook" pitchFamily="18" charset="0"/>
              </a:rPr>
              <a:t> </a:t>
            </a:r>
            <a:r>
              <a:rPr lang="en-US" dirty="0" err="1" smtClean="0">
                <a:latin typeface="Century Schoolbook" pitchFamily="18" charset="0"/>
              </a:rPr>
              <a:t>aminte</a:t>
            </a:r>
            <a:r>
              <a:rPr lang="en-US" dirty="0" smtClean="0">
                <a:latin typeface="Century Schoolbook" pitchFamily="18" charset="0"/>
              </a:rPr>
              <a:t> de </a:t>
            </a:r>
            <a:r>
              <a:rPr lang="en-US" dirty="0" err="1" smtClean="0">
                <a:latin typeface="Century Schoolbook" pitchFamily="18" charset="0"/>
              </a:rPr>
              <a:t>tihna</a:t>
            </a:r>
            <a:r>
              <a:rPr lang="en-US" dirty="0" smtClean="0">
                <a:latin typeface="Century Schoolbook" pitchFamily="18" charset="0"/>
              </a:rPr>
              <a:t> </a:t>
            </a:r>
            <a:r>
              <a:rPr lang="en-US" dirty="0" err="1" smtClean="0">
                <a:latin typeface="Century Schoolbook" pitchFamily="18" charset="0"/>
              </a:rPr>
              <a:t>altor</a:t>
            </a:r>
            <a:r>
              <a:rPr lang="en-US" dirty="0" smtClean="0">
                <a:latin typeface="Century Schoolbook" pitchFamily="18" charset="0"/>
              </a:rPr>
              <a:t> </a:t>
            </a:r>
            <a:r>
              <a:rPr lang="en-US" dirty="0" err="1" smtClean="0">
                <a:latin typeface="Century Schoolbook" pitchFamily="18" charset="0"/>
              </a:rPr>
              <a:t>vremuri</a:t>
            </a:r>
            <a:r>
              <a:rPr lang="en-US" dirty="0" smtClean="0">
                <a:latin typeface="Century Schoolbook" pitchFamily="18" charset="0"/>
              </a:rPr>
              <a:t>. </a:t>
            </a:r>
            <a:endParaRPr lang="ro-RO" dirty="0" smtClean="0">
              <a:latin typeface="Century Schoolbook" pitchFamily="18" charset="0"/>
            </a:endParaRPr>
          </a:p>
          <a:p>
            <a:r>
              <a:rPr lang="ro-RO" dirty="0">
                <a:latin typeface="Century Schoolbook" pitchFamily="18" charset="0"/>
              </a:rPr>
              <a:t>	</a:t>
            </a:r>
            <a:r>
              <a:rPr lang="en-US" dirty="0" smtClean="0">
                <a:latin typeface="Century Schoolbook" pitchFamily="18" charset="0"/>
              </a:rPr>
              <a:t>Panorama </a:t>
            </a:r>
            <a:r>
              <a:rPr lang="en-US" dirty="0" err="1" smtClean="0">
                <a:latin typeface="Century Schoolbook" pitchFamily="18" charset="0"/>
              </a:rPr>
              <a:t>asupra</a:t>
            </a:r>
            <a:r>
              <a:rPr lang="en-US" dirty="0" smtClean="0">
                <a:latin typeface="Century Schoolbook" pitchFamily="18" charset="0"/>
              </a:rPr>
              <a:t> </a:t>
            </a:r>
            <a:r>
              <a:rPr lang="en-US" dirty="0" err="1" smtClean="0">
                <a:latin typeface="Century Schoolbook" pitchFamily="18" charset="0"/>
              </a:rPr>
              <a:t>ora</a:t>
            </a:r>
            <a:r>
              <a:rPr lang="ro-RO" dirty="0" smtClean="0">
                <a:latin typeface="Century Schoolbook" pitchFamily="18" charset="0"/>
              </a:rPr>
              <a:t>ş</a:t>
            </a:r>
            <a:r>
              <a:rPr lang="en-US" dirty="0" err="1" smtClean="0">
                <a:latin typeface="Century Schoolbook" pitchFamily="18" charset="0"/>
              </a:rPr>
              <a:t>ului</a:t>
            </a:r>
            <a:r>
              <a:rPr lang="en-US" dirty="0" smtClean="0">
                <a:latin typeface="Century Schoolbook" pitchFamily="18" charset="0"/>
              </a:rPr>
              <a:t> din </a:t>
            </a:r>
            <a:r>
              <a:rPr lang="en-US" dirty="0" err="1" smtClean="0">
                <a:latin typeface="Century Schoolbook" pitchFamily="18" charset="0"/>
              </a:rPr>
              <a:t>Dealul</a:t>
            </a:r>
            <a:r>
              <a:rPr lang="en-US" dirty="0" smtClean="0">
                <a:latin typeface="Century Schoolbook" pitchFamily="18" charset="0"/>
              </a:rPr>
              <a:t> </a:t>
            </a:r>
            <a:r>
              <a:rPr lang="en-US" dirty="0" err="1" smtClean="0">
                <a:latin typeface="Century Schoolbook" pitchFamily="18" charset="0"/>
              </a:rPr>
              <a:t>Cet</a:t>
            </a:r>
            <a:r>
              <a:rPr lang="ro-RO" dirty="0" err="1" smtClean="0">
                <a:latin typeface="Century Schoolbook" pitchFamily="18" charset="0"/>
              </a:rPr>
              <a:t>ăţ</a:t>
            </a:r>
            <a:r>
              <a:rPr lang="en-US" dirty="0" err="1" smtClean="0">
                <a:latin typeface="Century Schoolbook" pitchFamily="18" charset="0"/>
              </a:rPr>
              <a:t>uii</a:t>
            </a:r>
            <a:r>
              <a:rPr lang="en-US" dirty="0" smtClean="0">
                <a:latin typeface="Century Schoolbook" pitchFamily="18" charset="0"/>
              </a:rPr>
              <a:t>, </a:t>
            </a:r>
            <a:r>
              <a:rPr lang="en-US" dirty="0" err="1" smtClean="0">
                <a:latin typeface="Century Schoolbook" pitchFamily="18" charset="0"/>
              </a:rPr>
              <a:t>dintre</a:t>
            </a:r>
            <a:r>
              <a:rPr lang="en-US" dirty="0" smtClean="0">
                <a:latin typeface="Century Schoolbook" pitchFamily="18" charset="0"/>
              </a:rPr>
              <a:t> vii.</a:t>
            </a:r>
          </a:p>
          <a:p>
            <a:r>
              <a:rPr lang="ro-RO" dirty="0">
                <a:latin typeface="Century Schoolbook" pitchFamily="18" charset="0"/>
              </a:rPr>
              <a:t>	</a:t>
            </a:r>
            <a:r>
              <a:rPr lang="ro-RO" dirty="0" smtClean="0">
                <a:latin typeface="Century Schoolbook" pitchFamily="18" charset="0"/>
              </a:rPr>
              <a:t>  Î</a:t>
            </a:r>
            <a:r>
              <a:rPr lang="en-US" dirty="0" err="1" smtClean="0">
                <a:latin typeface="Century Schoolbook" pitchFamily="18" charset="0"/>
              </a:rPr>
              <a:t>ntoarcere</a:t>
            </a:r>
            <a:r>
              <a:rPr lang="en-US" dirty="0" smtClean="0">
                <a:latin typeface="Century Schoolbook" pitchFamily="18" charset="0"/>
              </a:rPr>
              <a:t> la </a:t>
            </a:r>
            <a:r>
              <a:rPr lang="en-US" dirty="0" err="1" smtClean="0">
                <a:latin typeface="Century Schoolbook" pitchFamily="18" charset="0"/>
              </a:rPr>
              <a:t>punctul</a:t>
            </a:r>
            <a:r>
              <a:rPr lang="ro-RO" dirty="0" smtClean="0">
                <a:latin typeface="Century Schoolbook" pitchFamily="18" charset="0"/>
              </a:rPr>
              <a:t> de întâlnire</a:t>
            </a:r>
            <a:r>
              <a:rPr lang="en-US" dirty="0" smtClean="0">
                <a:latin typeface="Century Schoolbook" pitchFamily="18" charset="0"/>
              </a:rPr>
              <a:t> </a:t>
            </a:r>
            <a:r>
              <a:rPr lang="en-US" dirty="0" err="1" smtClean="0">
                <a:latin typeface="Century Schoolbook" pitchFamily="18" charset="0"/>
              </a:rPr>
              <a:t>sau</a:t>
            </a:r>
            <a:r>
              <a:rPr lang="en-US" dirty="0" smtClean="0">
                <a:latin typeface="Century Schoolbook" pitchFamily="18" charset="0"/>
              </a:rPr>
              <a:t> </a:t>
            </a:r>
            <a:r>
              <a:rPr lang="en-US" dirty="0" err="1" smtClean="0">
                <a:latin typeface="Century Schoolbook" pitchFamily="18" charset="0"/>
              </a:rPr>
              <a:t>posibilitate</a:t>
            </a:r>
            <a:r>
              <a:rPr lang="en-US" dirty="0" smtClean="0">
                <a:latin typeface="Century Schoolbook" pitchFamily="18" charset="0"/>
              </a:rPr>
              <a:t> </a:t>
            </a:r>
            <a:r>
              <a:rPr lang="en-US" dirty="0" err="1" smtClean="0">
                <a:latin typeface="Century Schoolbook" pitchFamily="18" charset="0"/>
              </a:rPr>
              <a:t>deplasare</a:t>
            </a:r>
            <a:r>
              <a:rPr lang="en-US" dirty="0" smtClean="0">
                <a:latin typeface="Century Schoolbook" pitchFamily="18" charset="0"/>
              </a:rPr>
              <a:t> c</a:t>
            </a:r>
            <a:r>
              <a:rPr lang="ro-RO" dirty="0" smtClean="0">
                <a:latin typeface="Century Schoolbook" pitchFamily="18" charset="0"/>
              </a:rPr>
              <a:t>ă</a:t>
            </a:r>
            <a:r>
              <a:rPr lang="en-US" dirty="0" err="1" smtClean="0">
                <a:latin typeface="Century Schoolbook" pitchFamily="18" charset="0"/>
              </a:rPr>
              <a:t>tre</a:t>
            </a:r>
            <a:r>
              <a:rPr lang="en-US" dirty="0" smtClean="0">
                <a:latin typeface="Century Schoolbook" pitchFamily="18" charset="0"/>
              </a:rPr>
              <a:t> </a:t>
            </a:r>
            <a:r>
              <a:rPr lang="en-US" dirty="0" err="1" smtClean="0">
                <a:latin typeface="Century Schoolbook" pitchFamily="18" charset="0"/>
              </a:rPr>
              <a:t>Centrul</a:t>
            </a:r>
            <a:r>
              <a:rPr lang="en-US" dirty="0" smtClean="0">
                <a:latin typeface="Century Schoolbook" pitchFamily="18" charset="0"/>
              </a:rPr>
              <a:t> </a:t>
            </a:r>
            <a:r>
              <a:rPr lang="en-US" dirty="0" err="1" smtClean="0">
                <a:latin typeface="Century Schoolbook" pitchFamily="18" charset="0"/>
              </a:rPr>
              <a:t>Comercial</a:t>
            </a:r>
            <a:r>
              <a:rPr lang="en-US" dirty="0" smtClean="0">
                <a:latin typeface="Century Schoolbook" pitchFamily="18" charset="0"/>
              </a:rPr>
              <a:t> </a:t>
            </a:r>
            <a:r>
              <a:rPr lang="en-US" dirty="0" err="1" smtClean="0">
                <a:latin typeface="Century Schoolbook" pitchFamily="18" charset="0"/>
              </a:rPr>
              <a:t>Iulius</a:t>
            </a:r>
            <a:r>
              <a:rPr lang="en-US" dirty="0" smtClean="0">
                <a:latin typeface="Century Schoolbook" pitchFamily="18" charset="0"/>
              </a:rPr>
              <a:t> Mall. </a:t>
            </a:r>
          </a:p>
          <a:p>
            <a:r>
              <a:rPr lang="en-US" dirty="0" smtClean="0">
                <a:latin typeface="Century Schoolbook" pitchFamily="18" charset="0"/>
              </a:rPr>
              <a:t>Pre</a:t>
            </a:r>
            <a:r>
              <a:rPr lang="ro-RO" dirty="0" smtClean="0">
                <a:latin typeface="Century Schoolbook" pitchFamily="18" charset="0"/>
              </a:rPr>
              <a:t>ţ</a:t>
            </a:r>
            <a:r>
              <a:rPr lang="en-US" dirty="0" smtClean="0">
                <a:latin typeface="Century Schoolbook" pitchFamily="18" charset="0"/>
              </a:rPr>
              <a:t>: </a:t>
            </a:r>
            <a:r>
              <a:rPr lang="en-US" dirty="0" err="1" smtClean="0">
                <a:latin typeface="Century Schoolbook" pitchFamily="18" charset="0"/>
              </a:rPr>
              <a:t>pentru</a:t>
            </a:r>
            <a:r>
              <a:rPr lang="en-US" dirty="0" smtClean="0">
                <a:latin typeface="Century Schoolbook" pitchFamily="18" charset="0"/>
              </a:rPr>
              <a:t> 2 </a:t>
            </a:r>
            <a:r>
              <a:rPr lang="en-US" dirty="0" err="1" smtClean="0">
                <a:latin typeface="Century Schoolbook" pitchFamily="18" charset="0"/>
              </a:rPr>
              <a:t>sau</a:t>
            </a:r>
            <a:r>
              <a:rPr lang="en-US" dirty="0" smtClean="0">
                <a:latin typeface="Century Schoolbook" pitchFamily="18" charset="0"/>
              </a:rPr>
              <a:t> 3 </a:t>
            </a:r>
            <a:r>
              <a:rPr lang="en-US" dirty="0" err="1" smtClean="0">
                <a:latin typeface="Century Schoolbook" pitchFamily="18" charset="0"/>
              </a:rPr>
              <a:t>pers</a:t>
            </a:r>
            <a:r>
              <a:rPr lang="en-US" dirty="0" smtClean="0">
                <a:latin typeface="Century Schoolbook" pitchFamily="18" charset="0"/>
              </a:rPr>
              <a:t> 35 EUR/PAX; </a:t>
            </a:r>
          </a:p>
          <a:p>
            <a:r>
              <a:rPr lang="en-US" dirty="0" err="1" smtClean="0">
                <a:latin typeface="Century Schoolbook" pitchFamily="18" charset="0"/>
              </a:rPr>
              <a:t>pentru</a:t>
            </a:r>
            <a:r>
              <a:rPr lang="en-US" dirty="0" smtClean="0">
                <a:latin typeface="Century Schoolbook" pitchFamily="18" charset="0"/>
              </a:rPr>
              <a:t> 4 </a:t>
            </a:r>
            <a:r>
              <a:rPr lang="en-US" dirty="0" err="1" smtClean="0">
                <a:latin typeface="Century Schoolbook" pitchFamily="18" charset="0"/>
              </a:rPr>
              <a:t>pers</a:t>
            </a:r>
            <a:r>
              <a:rPr lang="en-US" dirty="0" smtClean="0">
                <a:latin typeface="Century Schoolbook" pitchFamily="18" charset="0"/>
              </a:rPr>
              <a:t> 25 EUR/PAX; </a:t>
            </a:r>
          </a:p>
          <a:p>
            <a:r>
              <a:rPr lang="en-US" dirty="0" err="1" smtClean="0">
                <a:latin typeface="Century Schoolbook" pitchFamily="18" charset="0"/>
              </a:rPr>
              <a:t>pentru</a:t>
            </a:r>
            <a:r>
              <a:rPr lang="en-US" dirty="0" smtClean="0">
                <a:latin typeface="Century Schoolbook" pitchFamily="18" charset="0"/>
              </a:rPr>
              <a:t> 5 p</a:t>
            </a:r>
            <a:r>
              <a:rPr lang="ro-RO" dirty="0" smtClean="0">
                <a:latin typeface="Century Schoolbook" pitchFamily="18" charset="0"/>
              </a:rPr>
              <a:t>â</a:t>
            </a:r>
            <a:r>
              <a:rPr lang="en-US" dirty="0" smtClean="0">
                <a:latin typeface="Century Schoolbook" pitchFamily="18" charset="0"/>
              </a:rPr>
              <a:t>n</a:t>
            </a:r>
            <a:r>
              <a:rPr lang="ro-RO" dirty="0" smtClean="0">
                <a:latin typeface="Century Schoolbook" pitchFamily="18" charset="0"/>
              </a:rPr>
              <a:t>ă</a:t>
            </a:r>
            <a:r>
              <a:rPr lang="en-US" dirty="0" smtClean="0">
                <a:latin typeface="Century Schoolbook" pitchFamily="18" charset="0"/>
              </a:rPr>
              <a:t> la 16 </a:t>
            </a:r>
            <a:r>
              <a:rPr lang="en-US" dirty="0" err="1" smtClean="0">
                <a:latin typeface="Century Schoolbook" pitchFamily="18" charset="0"/>
              </a:rPr>
              <a:t>pers</a:t>
            </a:r>
            <a:r>
              <a:rPr lang="en-US" dirty="0" smtClean="0">
                <a:latin typeface="Century Schoolbook" pitchFamily="18" charset="0"/>
              </a:rPr>
              <a:t> 18 EUR/PAX; </a:t>
            </a:r>
          </a:p>
          <a:p>
            <a:r>
              <a:rPr lang="en-US" dirty="0" err="1" smtClean="0">
                <a:latin typeface="Century Schoolbook" pitchFamily="18" charset="0"/>
              </a:rPr>
              <a:t>pentru</a:t>
            </a:r>
            <a:r>
              <a:rPr lang="en-US" dirty="0" smtClean="0">
                <a:latin typeface="Century Schoolbook" pitchFamily="18" charset="0"/>
              </a:rPr>
              <a:t> 20 p</a:t>
            </a:r>
            <a:r>
              <a:rPr lang="ro-RO" dirty="0" smtClean="0">
                <a:latin typeface="Century Schoolbook" pitchFamily="18" charset="0"/>
              </a:rPr>
              <a:t>â</a:t>
            </a:r>
            <a:r>
              <a:rPr lang="en-US" dirty="0" smtClean="0">
                <a:latin typeface="Century Schoolbook" pitchFamily="18" charset="0"/>
              </a:rPr>
              <a:t>n</a:t>
            </a:r>
            <a:r>
              <a:rPr lang="ro-RO" dirty="0" smtClean="0">
                <a:latin typeface="Century Schoolbook" pitchFamily="18" charset="0"/>
              </a:rPr>
              <a:t>ă</a:t>
            </a:r>
            <a:r>
              <a:rPr lang="en-US" dirty="0" smtClean="0">
                <a:latin typeface="Century Schoolbook" pitchFamily="18" charset="0"/>
              </a:rPr>
              <a:t> la 40 </a:t>
            </a:r>
            <a:r>
              <a:rPr lang="en-US" dirty="0" err="1" smtClean="0">
                <a:latin typeface="Century Schoolbook" pitchFamily="18" charset="0"/>
              </a:rPr>
              <a:t>pers</a:t>
            </a:r>
            <a:r>
              <a:rPr lang="en-US" dirty="0" smtClean="0">
                <a:latin typeface="Century Schoolbook" pitchFamily="18" charset="0"/>
              </a:rPr>
              <a:t> 15 EUR/PAX. </a:t>
            </a:r>
            <a:endParaRPr lang="ro-RO" dirty="0" smtClean="0">
              <a:latin typeface="Century Schoolbook" pitchFamily="18" charset="0"/>
            </a:endParaRPr>
          </a:p>
          <a:p>
            <a:endParaRPr lang="ro-RO" dirty="0" smtClean="0">
              <a:latin typeface="Century Schoolbook" pitchFamily="18" charset="0"/>
            </a:endParaRPr>
          </a:p>
          <a:p>
            <a:r>
              <a:rPr lang="ro-RO" dirty="0">
                <a:solidFill>
                  <a:srgbClr val="003399"/>
                </a:solidFill>
                <a:latin typeface="Century Schoolbook" pitchFamily="18" charset="0"/>
              </a:rPr>
              <a:t>	</a:t>
            </a:r>
            <a:endParaRPr lang="en-US" dirty="0">
              <a:solidFill>
                <a:srgbClr val="003399"/>
              </a:solidFill>
              <a:latin typeface="Century Schoolbook" pitchFamily="18" charset="0"/>
            </a:endParaRPr>
          </a:p>
        </p:txBody>
      </p:sp>
      <p:sp>
        <p:nvSpPr>
          <p:cNvPr id="4" name="CasetăText 3"/>
          <p:cNvSpPr txBox="1"/>
          <p:nvPr/>
        </p:nvSpPr>
        <p:spPr>
          <a:xfrm>
            <a:off x="2667000" y="2819400"/>
            <a:ext cx="4876800" cy="1754326"/>
          </a:xfrm>
          <a:prstGeom prst="rect">
            <a:avLst/>
          </a:prstGeom>
          <a:noFill/>
        </p:spPr>
        <p:txBody>
          <a:bodyPr wrap="square" rtlCol="0">
            <a:spAutoFit/>
          </a:bodyPr>
          <a:lstStyle/>
          <a:p>
            <a:r>
              <a:rPr lang="ro-RO" dirty="0" smtClean="0">
                <a:solidFill>
                  <a:srgbClr val="003399"/>
                </a:solidFill>
                <a:latin typeface="Century Schoolbook" pitchFamily="18" charset="0"/>
              </a:rPr>
              <a:t>	</a:t>
            </a:r>
            <a:r>
              <a:rPr lang="en-US" dirty="0" err="1" smtClean="0">
                <a:solidFill>
                  <a:srgbClr val="003399"/>
                </a:solidFill>
                <a:latin typeface="Century Schoolbook" pitchFamily="18" charset="0"/>
              </a:rPr>
              <a:t>Tariful</a:t>
            </a:r>
            <a:r>
              <a:rPr lang="en-US" dirty="0" smtClean="0">
                <a:solidFill>
                  <a:srgbClr val="003399"/>
                </a:solidFill>
                <a:latin typeface="Century Schoolbook" pitchFamily="18" charset="0"/>
              </a:rPr>
              <a:t> include: </a:t>
            </a:r>
            <a:endParaRPr lang="ro-RO" dirty="0" smtClean="0">
              <a:solidFill>
                <a:srgbClr val="003399"/>
              </a:solidFill>
              <a:latin typeface="Century Schoolbook" pitchFamily="18" charset="0"/>
            </a:endParaRPr>
          </a:p>
          <a:p>
            <a:pPr algn="just">
              <a:buFont typeface="Arial" pitchFamily="34" charset="0"/>
              <a:buChar char="•"/>
            </a:pPr>
            <a:r>
              <a:rPr lang="en-US" dirty="0" smtClean="0">
                <a:solidFill>
                  <a:srgbClr val="003399"/>
                </a:solidFill>
                <a:latin typeface="Century Schoolbook" pitchFamily="18" charset="0"/>
              </a:rPr>
              <a:t>transport cu ma</a:t>
            </a:r>
            <a:r>
              <a:rPr lang="ro-RO" dirty="0" smtClean="0">
                <a:solidFill>
                  <a:srgbClr val="003399"/>
                </a:solidFill>
                <a:latin typeface="Century Schoolbook" pitchFamily="18" charset="0"/>
              </a:rPr>
              <a:t>ş</a:t>
            </a:r>
            <a:r>
              <a:rPr lang="en-US" dirty="0" err="1" smtClean="0">
                <a:solidFill>
                  <a:srgbClr val="003399"/>
                </a:solidFill>
                <a:latin typeface="Century Schoolbook" pitchFamily="18" charset="0"/>
              </a:rPr>
              <a:t>ina</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microbuz</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sau</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autocar</a:t>
            </a:r>
            <a:r>
              <a:rPr lang="en-US" dirty="0" smtClean="0">
                <a:solidFill>
                  <a:srgbClr val="003399"/>
                </a:solidFill>
                <a:latin typeface="Century Schoolbook" pitchFamily="18" charset="0"/>
              </a:rPr>
              <a:t>; </a:t>
            </a:r>
          </a:p>
          <a:p>
            <a:pPr algn="just">
              <a:buFont typeface="Arial" pitchFamily="34" charset="0"/>
              <a:buChar char="•"/>
            </a:pPr>
            <a:r>
              <a:rPr lang="ro-RO" dirty="0" smtClean="0">
                <a:solidFill>
                  <a:srgbClr val="003399"/>
                </a:solidFill>
                <a:latin typeface="Century Schoolbook" pitchFamily="18" charset="0"/>
              </a:rPr>
              <a:t>ş</a:t>
            </a:r>
            <a:r>
              <a:rPr lang="en-US" dirty="0" err="1" smtClean="0">
                <a:solidFill>
                  <a:srgbClr val="003399"/>
                </a:solidFill>
                <a:latin typeface="Century Schoolbook" pitchFamily="18" charset="0"/>
              </a:rPr>
              <a:t>ofer</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acompaniator</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respectiv</a:t>
            </a:r>
            <a:r>
              <a:rPr lang="en-US" dirty="0" smtClean="0">
                <a:solidFill>
                  <a:srgbClr val="003399"/>
                </a:solidFill>
                <a:latin typeface="Century Schoolbook" pitchFamily="18" charset="0"/>
              </a:rPr>
              <a:t> </a:t>
            </a:r>
            <a:r>
              <a:rPr lang="ro-RO" dirty="0" smtClean="0">
                <a:solidFill>
                  <a:srgbClr val="003399"/>
                </a:solidFill>
                <a:latin typeface="Century Schoolbook" pitchFamily="18" charset="0"/>
              </a:rPr>
              <a:t>ş</a:t>
            </a:r>
            <a:r>
              <a:rPr lang="en-US" dirty="0" err="1" smtClean="0">
                <a:solidFill>
                  <a:srgbClr val="003399"/>
                </a:solidFill>
                <a:latin typeface="Century Schoolbook" pitchFamily="18" charset="0"/>
              </a:rPr>
              <a:t>ofer</a:t>
            </a:r>
            <a:r>
              <a:rPr lang="en-US" dirty="0" smtClean="0">
                <a:solidFill>
                  <a:srgbClr val="003399"/>
                </a:solidFill>
                <a:latin typeface="Century Schoolbook" pitchFamily="18" charset="0"/>
              </a:rPr>
              <a:t> </a:t>
            </a:r>
            <a:r>
              <a:rPr lang="ro-RO" dirty="0" smtClean="0">
                <a:solidFill>
                  <a:srgbClr val="003399"/>
                </a:solidFill>
                <a:latin typeface="Century Schoolbook" pitchFamily="18" charset="0"/>
              </a:rPr>
              <a:t>ş</a:t>
            </a:r>
            <a:r>
              <a:rPr lang="en-US" dirty="0" err="1" smtClean="0">
                <a:solidFill>
                  <a:srgbClr val="003399"/>
                </a:solidFill>
                <a:latin typeface="Century Schoolbook" pitchFamily="18" charset="0"/>
              </a:rPr>
              <a:t>i</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ghid</a:t>
            </a:r>
            <a:r>
              <a:rPr lang="en-US" dirty="0" smtClean="0">
                <a:solidFill>
                  <a:srgbClr val="003399"/>
                </a:solidFill>
                <a:latin typeface="Century Schoolbook" pitchFamily="18" charset="0"/>
              </a:rPr>
              <a:t>; </a:t>
            </a:r>
          </a:p>
          <a:p>
            <a:pPr algn="just">
              <a:buFont typeface="Arial" pitchFamily="34" charset="0"/>
              <a:buChar char="•"/>
            </a:pPr>
            <a:r>
              <a:rPr lang="en-US" dirty="0" err="1" smtClean="0">
                <a:solidFill>
                  <a:srgbClr val="003399"/>
                </a:solidFill>
                <a:latin typeface="Century Schoolbook" pitchFamily="18" charset="0"/>
              </a:rPr>
              <a:t>prezentare</a:t>
            </a:r>
            <a:r>
              <a:rPr lang="en-US" dirty="0" smtClean="0">
                <a:solidFill>
                  <a:srgbClr val="003399"/>
                </a:solidFill>
                <a:latin typeface="Century Schoolbook" pitchFamily="18" charset="0"/>
              </a:rPr>
              <a:t> </a:t>
            </a:r>
            <a:r>
              <a:rPr lang="ro-RO" dirty="0" smtClean="0">
                <a:solidFill>
                  <a:srgbClr val="003399"/>
                </a:solidFill>
                <a:latin typeface="Century Schoolbook" pitchFamily="18" charset="0"/>
              </a:rPr>
              <a:t>î</a:t>
            </a:r>
            <a:r>
              <a:rPr lang="en-US" dirty="0" smtClean="0">
                <a:solidFill>
                  <a:srgbClr val="003399"/>
                </a:solidFill>
                <a:latin typeface="Century Schoolbook" pitchFamily="18" charset="0"/>
              </a:rPr>
              <a:t>n </a:t>
            </a:r>
            <a:r>
              <a:rPr lang="en-US" dirty="0" err="1" smtClean="0">
                <a:solidFill>
                  <a:srgbClr val="003399"/>
                </a:solidFill>
                <a:latin typeface="Century Schoolbook" pitchFamily="18" charset="0"/>
              </a:rPr>
              <a:t>rom</a:t>
            </a:r>
            <a:r>
              <a:rPr lang="ro-RO" dirty="0" smtClean="0">
                <a:solidFill>
                  <a:srgbClr val="003399"/>
                </a:solidFill>
                <a:latin typeface="Century Schoolbook" pitchFamily="18" charset="0"/>
              </a:rPr>
              <a:t>â</a:t>
            </a:r>
            <a:r>
              <a:rPr lang="en-US" dirty="0" smtClean="0">
                <a:solidFill>
                  <a:srgbClr val="003399"/>
                </a:solidFill>
                <a:latin typeface="Century Schoolbook" pitchFamily="18" charset="0"/>
              </a:rPr>
              <a:t>n</a:t>
            </a:r>
            <a:r>
              <a:rPr lang="ro-RO" dirty="0" smtClean="0">
                <a:solidFill>
                  <a:srgbClr val="003399"/>
                </a:solidFill>
                <a:latin typeface="Century Schoolbook" pitchFamily="18" charset="0"/>
              </a:rPr>
              <a:t>ă</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englez</a:t>
            </a:r>
            <a:r>
              <a:rPr lang="ro-RO" dirty="0" smtClean="0">
                <a:solidFill>
                  <a:srgbClr val="003399"/>
                </a:solidFill>
                <a:latin typeface="Century Schoolbook" pitchFamily="18" charset="0"/>
              </a:rPr>
              <a:t>ă</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francez</a:t>
            </a:r>
            <a:r>
              <a:rPr lang="ro-RO" dirty="0" smtClean="0">
                <a:solidFill>
                  <a:srgbClr val="003399"/>
                </a:solidFill>
                <a:latin typeface="Century Schoolbook" pitchFamily="18" charset="0"/>
              </a:rPr>
              <a:t>ă</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sau</a:t>
            </a:r>
            <a:r>
              <a:rPr lang="en-US" dirty="0" smtClean="0">
                <a:solidFill>
                  <a:srgbClr val="003399"/>
                </a:solidFill>
                <a:latin typeface="Century Schoolbook" pitchFamily="18" charset="0"/>
              </a:rPr>
              <a:t> </a:t>
            </a:r>
            <a:r>
              <a:rPr lang="en-US" dirty="0" err="1" smtClean="0">
                <a:solidFill>
                  <a:srgbClr val="003399"/>
                </a:solidFill>
                <a:latin typeface="Century Schoolbook" pitchFamily="18" charset="0"/>
              </a:rPr>
              <a:t>italian</a:t>
            </a:r>
            <a:r>
              <a:rPr lang="ro-RO" dirty="0" smtClean="0">
                <a:solidFill>
                  <a:srgbClr val="003399"/>
                </a:solidFill>
                <a:latin typeface="Century Schoolbook" pitchFamily="18" charset="0"/>
              </a:rPr>
              <a:t>ă</a:t>
            </a:r>
            <a:r>
              <a:rPr lang="en-US" dirty="0" smtClean="0">
                <a:solidFill>
                  <a:srgbClr val="003399"/>
                </a:solidFill>
                <a:latin typeface="Century Schoolbook" pitchFamily="18" charset="0"/>
              </a:rPr>
              <a:t>; </a:t>
            </a:r>
          </a:p>
          <a:p>
            <a:pPr algn="just">
              <a:buFont typeface="Arial" pitchFamily="34" charset="0"/>
              <a:buChar char="•"/>
            </a:pPr>
            <a:r>
              <a:rPr lang="en-US" dirty="0" err="1" smtClean="0">
                <a:solidFill>
                  <a:srgbClr val="003399"/>
                </a:solidFill>
                <a:latin typeface="Century Schoolbook" pitchFamily="18" charset="0"/>
              </a:rPr>
              <a:t>intrarea</a:t>
            </a:r>
            <a:r>
              <a:rPr lang="en-US" dirty="0" smtClean="0">
                <a:solidFill>
                  <a:srgbClr val="003399"/>
                </a:solidFill>
                <a:latin typeface="Century Schoolbook" pitchFamily="18" charset="0"/>
              </a:rPr>
              <a:t> la </a:t>
            </a:r>
            <a:r>
              <a:rPr lang="en-US" dirty="0" err="1" smtClean="0">
                <a:solidFill>
                  <a:srgbClr val="003399"/>
                </a:solidFill>
                <a:latin typeface="Century Schoolbook" pitchFamily="18" charset="0"/>
              </a:rPr>
              <a:t>punctele</a:t>
            </a:r>
            <a:r>
              <a:rPr lang="en-US" dirty="0" smtClean="0">
                <a:solidFill>
                  <a:srgbClr val="003399"/>
                </a:solidFill>
                <a:latin typeface="Century Schoolbook" pitchFamily="18" charset="0"/>
              </a:rPr>
              <a:t> de </a:t>
            </a:r>
            <a:r>
              <a:rPr lang="en-US" dirty="0" err="1" smtClean="0">
                <a:solidFill>
                  <a:srgbClr val="003399"/>
                </a:solidFill>
                <a:latin typeface="Century Schoolbook" pitchFamily="18" charset="0"/>
              </a:rPr>
              <a:t>vizit</a:t>
            </a:r>
            <a:r>
              <a:rPr lang="ro-RO" dirty="0" smtClean="0">
                <a:solidFill>
                  <a:srgbClr val="003399"/>
                </a:solidFill>
                <a:latin typeface="Century Schoolbook" pitchFamily="18" charset="0"/>
              </a:rPr>
              <a:t>ă</a:t>
            </a:r>
            <a:r>
              <a:rPr lang="en-US" dirty="0" smtClean="0">
                <a:solidFill>
                  <a:srgbClr val="003399"/>
                </a:solidFill>
                <a:latin typeface="Century Schoolbook" pitchFamily="18" charset="0"/>
              </a:rPr>
              <a:t>.</a:t>
            </a:r>
            <a:endParaRPr lang="en-US" dirty="0">
              <a:solidFill>
                <a:srgbClr val="003399"/>
              </a:solidFill>
              <a:latin typeface="Century Schoolbook" pitchFamily="18" charset="0"/>
            </a:endParaRPr>
          </a:p>
        </p:txBody>
      </p:sp>
      <p:pic>
        <p:nvPicPr>
          <p:cNvPr id="5" name="Imagine 4" descr="palatul_culturii.jpg"/>
          <p:cNvPicPr>
            <a:picLocks noChangeAspect="1"/>
          </p:cNvPicPr>
          <p:nvPr/>
        </p:nvPicPr>
        <p:blipFill>
          <a:blip r:embed="rId2"/>
          <a:stretch>
            <a:fillRect/>
          </a:stretch>
        </p:blipFill>
        <p:spPr>
          <a:xfrm rot="448599">
            <a:off x="5622174" y="4383412"/>
            <a:ext cx="3048000" cy="2286000"/>
          </a:xfrm>
          <a:prstGeom prst="round2DiagRect">
            <a:avLst>
              <a:gd name="adj1" fmla="val 16667"/>
              <a:gd name="adj2" fmla="val 0"/>
            </a:avLst>
          </a:prstGeom>
          <a:ln w="88900" cap="sq">
            <a:solidFill>
              <a:schemeClr val="bg2">
                <a:lumMod val="50000"/>
              </a:schemeClr>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533400" y="228600"/>
            <a:ext cx="8305800" cy="1938992"/>
          </a:xfrm>
          <a:prstGeom prst="rect">
            <a:avLst/>
          </a:prstGeom>
          <a:noFill/>
        </p:spPr>
        <p:txBody>
          <a:bodyPr wrap="square" rtlCol="0">
            <a:spAutoFit/>
          </a:bodyPr>
          <a:lstStyle/>
          <a:p>
            <a:pPr algn="ct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Capitolul III.   </a:t>
            </a:r>
            <a:r>
              <a:rPr lang="ro-RO" sz="2400" b="1" i="1" dirty="0" err="1" smtClean="0">
                <a:solidFill>
                  <a:schemeClr val="tx1"/>
                </a:solidFill>
                <a:effectLst>
                  <a:outerShdw blurRad="38100" dist="38100" dir="2700000" algn="tl">
                    <a:srgbClr val="000000">
                      <a:alpha val="43137"/>
                    </a:srgbClr>
                  </a:outerShdw>
                </a:effectLst>
                <a:latin typeface="Century Schoolbook" pitchFamily="18" charset="0"/>
              </a:rPr>
              <a:t>-Importanţa</a:t>
            </a: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 materialelor promoţionale pentru 					promovarea turismului cultural  </a:t>
            </a:r>
          </a:p>
          <a:p>
            <a:pPr algn="ct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III.1. –Materiale şi tehnici de promovare</a:t>
            </a:r>
          </a:p>
          <a:p>
            <a:pPr algn="ctr"/>
            <a:endParaRPr lang="en-US" sz="2400" dirty="0">
              <a:latin typeface="Century Schoolbook" pitchFamily="18" charset="0"/>
            </a:endParaRPr>
          </a:p>
        </p:txBody>
      </p:sp>
      <p:pic>
        <p:nvPicPr>
          <p:cNvPr id="3" name="Imagine 2" descr="pliant fata2222..jpg"/>
          <p:cNvPicPr>
            <a:picLocks noChangeAspect="1"/>
          </p:cNvPicPr>
          <p:nvPr/>
        </p:nvPicPr>
        <p:blipFill>
          <a:blip r:embed="rId2"/>
          <a:stretch>
            <a:fillRect/>
          </a:stretch>
        </p:blipFill>
        <p:spPr>
          <a:xfrm>
            <a:off x="457200" y="1752600"/>
            <a:ext cx="6418729" cy="4959927"/>
          </a:xfrm>
          <a:prstGeom prst="rect">
            <a:avLst/>
          </a:prstGeom>
          <a:ln>
            <a:noFill/>
          </a:ln>
          <a:effectLst>
            <a:softEdge rad="112500"/>
          </a:effectLst>
        </p:spPr>
      </p:pic>
      <p:sp>
        <p:nvSpPr>
          <p:cNvPr id="4" name="CasetăText 3"/>
          <p:cNvSpPr txBox="1"/>
          <p:nvPr/>
        </p:nvSpPr>
        <p:spPr>
          <a:xfrm>
            <a:off x="7162800" y="3962400"/>
            <a:ext cx="1447800" cy="646331"/>
          </a:xfrm>
          <a:prstGeom prst="rect">
            <a:avLst/>
          </a:prstGeom>
          <a:noFill/>
        </p:spPr>
        <p:txBody>
          <a:bodyPr wrap="square" rtlCol="0">
            <a:spAutoFit/>
          </a:bodyPr>
          <a:lstStyle/>
          <a:p>
            <a:pPr algn="ctr"/>
            <a:r>
              <a:rPr lang="ro-RO" b="1" i="1" dirty="0" smtClean="0">
                <a:solidFill>
                  <a:schemeClr val="accent1">
                    <a:lumMod val="75000"/>
                  </a:schemeClr>
                </a:solidFill>
                <a:effectLst>
                  <a:outerShdw blurRad="38100" dist="38100" dir="2700000" algn="tl">
                    <a:srgbClr val="000000">
                      <a:alpha val="43137"/>
                    </a:srgbClr>
                  </a:outerShdw>
                </a:effectLst>
                <a:latin typeface="Century Schoolbook" pitchFamily="18" charset="0"/>
              </a:rPr>
              <a:t>PLIANT FAŢĂ </a:t>
            </a:r>
            <a:endParaRPr lang="en-US" b="1" i="1" dirty="0">
              <a:solidFill>
                <a:schemeClr val="accent1">
                  <a:lumMod val="75000"/>
                </a:schemeClr>
              </a:solidFill>
              <a:effectLst>
                <a:outerShdw blurRad="38100" dist="38100" dir="2700000" algn="tl">
                  <a:srgbClr val="000000">
                    <a:alpha val="43137"/>
                  </a:srgbClr>
                </a:outerShdw>
              </a:effectLst>
              <a:latin typeface="Century Schoolbook"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descr="PLIANT VERSO 1.jpg"/>
          <p:cNvPicPr>
            <a:picLocks noChangeAspect="1"/>
          </p:cNvPicPr>
          <p:nvPr/>
        </p:nvPicPr>
        <p:blipFill>
          <a:blip r:embed="rId2"/>
          <a:stretch>
            <a:fillRect/>
          </a:stretch>
        </p:blipFill>
        <p:spPr>
          <a:xfrm>
            <a:off x="2209800" y="838200"/>
            <a:ext cx="6508376" cy="5029200"/>
          </a:xfrm>
          <a:prstGeom prst="rect">
            <a:avLst/>
          </a:prstGeom>
          <a:ln>
            <a:noFill/>
          </a:ln>
          <a:effectLst>
            <a:softEdge rad="112500"/>
          </a:effectLst>
        </p:spPr>
      </p:pic>
      <p:sp>
        <p:nvSpPr>
          <p:cNvPr id="3" name="CasetăText 2"/>
          <p:cNvSpPr txBox="1"/>
          <p:nvPr/>
        </p:nvSpPr>
        <p:spPr>
          <a:xfrm>
            <a:off x="381000" y="5562600"/>
            <a:ext cx="1219200" cy="646331"/>
          </a:xfrm>
          <a:prstGeom prst="rect">
            <a:avLst/>
          </a:prstGeom>
          <a:noFill/>
        </p:spPr>
        <p:txBody>
          <a:bodyPr wrap="square" rtlCol="0">
            <a:spAutoFit/>
          </a:bodyPr>
          <a:lstStyle/>
          <a:p>
            <a:pPr algn="ctr"/>
            <a:r>
              <a:rPr lang="ro-RO" b="1" i="1" dirty="0" smtClean="0">
                <a:solidFill>
                  <a:schemeClr val="accent1">
                    <a:lumMod val="75000"/>
                  </a:schemeClr>
                </a:solidFill>
                <a:effectLst>
                  <a:outerShdw blurRad="38100" dist="38100" dir="2700000" algn="tl">
                    <a:srgbClr val="000000">
                      <a:alpha val="43137"/>
                    </a:srgbClr>
                  </a:outerShdw>
                </a:effectLst>
                <a:latin typeface="Century Schoolbook" pitchFamily="18" charset="0"/>
              </a:rPr>
              <a:t>PLIANT VERSO</a:t>
            </a:r>
            <a:endParaRPr lang="en-US" b="1" i="1" dirty="0">
              <a:solidFill>
                <a:schemeClr val="accent1">
                  <a:lumMod val="75000"/>
                </a:schemeClr>
              </a:solidFill>
              <a:effectLst>
                <a:outerShdw blurRad="38100" dist="38100" dir="2700000" algn="tl">
                  <a:srgbClr val="000000">
                    <a:alpha val="43137"/>
                  </a:srgbClr>
                </a:outerShdw>
              </a:effectLst>
              <a:latin typeface="Century Schoolbook"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descr="carte de vizita multipla fata.jpg"/>
          <p:cNvPicPr>
            <a:picLocks noChangeAspect="1"/>
          </p:cNvPicPr>
          <p:nvPr/>
        </p:nvPicPr>
        <p:blipFill>
          <a:blip r:embed="rId2"/>
          <a:stretch>
            <a:fillRect/>
          </a:stretch>
        </p:blipFill>
        <p:spPr>
          <a:xfrm>
            <a:off x="533400" y="304800"/>
            <a:ext cx="4667250" cy="2667000"/>
          </a:xfrm>
          <a:prstGeom prst="rect">
            <a:avLst/>
          </a:prstGeom>
        </p:spPr>
      </p:pic>
      <p:pic>
        <p:nvPicPr>
          <p:cNvPr id="3" name="Imagine 2" descr="model cv verso.jpg"/>
          <p:cNvPicPr>
            <a:picLocks noChangeAspect="1"/>
          </p:cNvPicPr>
          <p:nvPr/>
        </p:nvPicPr>
        <p:blipFill>
          <a:blip r:embed="rId3"/>
          <a:stretch>
            <a:fillRect/>
          </a:stretch>
        </p:blipFill>
        <p:spPr>
          <a:xfrm>
            <a:off x="3733800" y="3733800"/>
            <a:ext cx="4648200" cy="2656114"/>
          </a:xfrm>
          <a:prstGeom prst="rect">
            <a:avLst/>
          </a:prstGeom>
        </p:spPr>
      </p:pic>
      <p:sp>
        <p:nvSpPr>
          <p:cNvPr id="4" name="CasetăText 3"/>
          <p:cNvSpPr txBox="1"/>
          <p:nvPr/>
        </p:nvSpPr>
        <p:spPr>
          <a:xfrm>
            <a:off x="5791200" y="1143000"/>
            <a:ext cx="2438400" cy="369332"/>
          </a:xfrm>
          <a:prstGeom prst="rect">
            <a:avLst/>
          </a:prstGeom>
          <a:noFill/>
        </p:spPr>
        <p:txBody>
          <a:bodyPr wrap="square" rtlCol="0">
            <a:spAutoFit/>
          </a:bodyPr>
          <a:lstStyle/>
          <a:p>
            <a:pPr algn="ctr"/>
            <a:r>
              <a:rPr lang="en-US" dirty="0" smtClean="0"/>
              <a:t>Carte de </a:t>
            </a:r>
            <a:r>
              <a:rPr lang="en-US" dirty="0" err="1" smtClean="0"/>
              <a:t>vizita</a:t>
            </a:r>
            <a:r>
              <a:rPr lang="en-US" dirty="0" smtClean="0"/>
              <a:t>(</a:t>
            </a:r>
            <a:r>
              <a:rPr lang="en-US" dirty="0" err="1" smtClean="0"/>
              <a:t>fa</a:t>
            </a:r>
            <a:r>
              <a:rPr lang="ro-RO" dirty="0" smtClean="0"/>
              <a:t>ţ</a:t>
            </a:r>
            <a:r>
              <a:rPr lang="en-US" dirty="0" smtClean="0"/>
              <a:t>a)</a:t>
            </a:r>
            <a:endParaRPr lang="en-US" dirty="0"/>
          </a:p>
        </p:txBody>
      </p:sp>
      <p:sp>
        <p:nvSpPr>
          <p:cNvPr id="5" name="CasetăText 4"/>
          <p:cNvSpPr txBox="1"/>
          <p:nvPr/>
        </p:nvSpPr>
        <p:spPr>
          <a:xfrm>
            <a:off x="762000" y="4419600"/>
            <a:ext cx="2286000" cy="646331"/>
          </a:xfrm>
          <a:prstGeom prst="rect">
            <a:avLst/>
          </a:prstGeom>
          <a:noFill/>
        </p:spPr>
        <p:txBody>
          <a:bodyPr wrap="square" rtlCol="0">
            <a:spAutoFit/>
          </a:bodyPr>
          <a:lstStyle/>
          <a:p>
            <a:pPr algn="ctr"/>
            <a:r>
              <a:rPr lang="en-US" dirty="0" smtClean="0"/>
              <a:t>Carte de </a:t>
            </a:r>
            <a:r>
              <a:rPr lang="en-US" dirty="0" err="1" smtClean="0"/>
              <a:t>vizita</a:t>
            </a:r>
            <a:r>
              <a:rPr lang="en-US" dirty="0" smtClean="0"/>
              <a:t> (verso)</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838200" y="1752600"/>
            <a:ext cx="7620000" cy="1815882"/>
          </a:xfrm>
          <a:prstGeom prst="rect">
            <a:avLst/>
          </a:prstGeom>
          <a:noFill/>
        </p:spPr>
        <p:txBody>
          <a:bodyPr wrap="square" rtlCol="0">
            <a:spAutoFit/>
          </a:bodyPr>
          <a:lstStyle/>
          <a:p>
            <a:pPr algn="ctr"/>
            <a:r>
              <a:rPr lang="ro-RO" sz="2800" b="1" i="1" dirty="0" smtClean="0">
                <a:effectLst>
                  <a:outerShdw blurRad="38100" dist="38100" dir="2700000" algn="tl">
                    <a:srgbClr val="000000">
                      <a:alpha val="43137"/>
                    </a:srgbClr>
                  </a:outerShdw>
                </a:effectLst>
                <a:latin typeface="Century Schoolbook" pitchFamily="18" charset="0"/>
              </a:rPr>
              <a:t>Site-ul </a:t>
            </a:r>
            <a:r>
              <a:rPr lang="ro-RO" sz="2800" b="1" i="1" dirty="0" err="1" smtClean="0">
                <a:effectLst>
                  <a:outerShdw blurRad="38100" dist="38100" dir="2700000" algn="tl">
                    <a:srgbClr val="000000">
                      <a:alpha val="43137"/>
                    </a:srgbClr>
                  </a:outerShdw>
                </a:effectLst>
                <a:latin typeface="Century Schoolbook" pitchFamily="18" charset="0"/>
              </a:rPr>
              <a:t>agentiei</a:t>
            </a:r>
            <a:r>
              <a:rPr lang="en-US" sz="2800" b="1" i="1" dirty="0" smtClean="0">
                <a:effectLst>
                  <a:outerShdw blurRad="38100" dist="38100" dir="2700000" algn="tl">
                    <a:srgbClr val="000000">
                      <a:alpha val="43137"/>
                    </a:srgbClr>
                  </a:outerShdw>
                </a:effectLst>
                <a:latin typeface="Century Schoolbook" pitchFamily="18" charset="0"/>
              </a:rPr>
              <a:t>:</a:t>
            </a:r>
          </a:p>
          <a:p>
            <a:pPr algn="ctr"/>
            <a:endParaRPr lang="en-US" sz="2800" b="1" i="1" dirty="0" smtClean="0">
              <a:effectLst>
                <a:outerShdw blurRad="38100" dist="38100" dir="2700000" algn="tl">
                  <a:srgbClr val="000000">
                    <a:alpha val="43137"/>
                  </a:srgbClr>
                </a:outerShdw>
              </a:effectLst>
              <a:latin typeface="Century Schoolbook" pitchFamily="18" charset="0"/>
            </a:endParaRPr>
          </a:p>
          <a:p>
            <a:pPr algn="ctr"/>
            <a:endParaRPr lang="en-US" sz="2800" b="1" i="1" dirty="0" smtClean="0">
              <a:effectLst>
                <a:outerShdw blurRad="38100" dist="38100" dir="2700000" algn="tl">
                  <a:srgbClr val="000000">
                    <a:alpha val="43137"/>
                  </a:srgbClr>
                </a:outerShdw>
              </a:effectLst>
              <a:latin typeface="Century Schoolbook" pitchFamily="18" charset="0"/>
            </a:endParaRPr>
          </a:p>
          <a:p>
            <a:pPr algn="ctr"/>
            <a:r>
              <a:rPr lang="en-US" sz="2800" b="1" i="1" dirty="0" smtClean="0">
                <a:effectLst>
                  <a:outerShdw blurRad="38100" dist="38100" dir="2700000" algn="tl">
                    <a:srgbClr val="000000">
                      <a:alpha val="43137"/>
                    </a:srgbClr>
                  </a:outerShdw>
                </a:effectLst>
                <a:latin typeface="Century Schoolbook" pitchFamily="18" charset="0"/>
                <a:hlinkClick r:id="rId2"/>
              </a:rPr>
              <a:t>http://turismul-cultural.wikispaces.com</a:t>
            </a:r>
            <a:r>
              <a:rPr lang="en-US" sz="2800" b="1" i="1" dirty="0" smtClean="0">
                <a:effectLst>
                  <a:outerShdw blurRad="38100" dist="38100" dir="2700000" algn="tl">
                    <a:srgbClr val="000000">
                      <a:alpha val="43137"/>
                    </a:srgbClr>
                  </a:outerShdw>
                </a:effectLst>
                <a:latin typeface="Century Schoolbook" pitchFamily="18" charset="0"/>
                <a:hlinkClick r:id="rId2"/>
              </a:rPr>
              <a:t>/</a:t>
            </a:r>
            <a:r>
              <a:rPr lang="en-US" sz="2800" b="1" i="1" dirty="0" smtClean="0">
                <a:effectLst>
                  <a:outerShdw blurRad="38100" dist="38100" dir="2700000" algn="tl">
                    <a:srgbClr val="000000">
                      <a:alpha val="43137"/>
                    </a:srgbClr>
                  </a:outerShdw>
                </a:effectLst>
                <a:latin typeface="Century Schoolbook" pitchFamily="18" charset="0"/>
              </a:rPr>
              <a:t> </a:t>
            </a:r>
            <a:endParaRPr lang="en-US" sz="2800" b="1" i="1" dirty="0">
              <a:effectLst>
                <a:outerShdw blurRad="38100" dist="38100" dir="2700000" algn="tl">
                  <a:srgbClr val="000000">
                    <a:alpha val="43137"/>
                  </a:srgbClr>
                </a:outerShdw>
              </a:effectLst>
              <a:latin typeface="Century Schoolbook"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1066800" y="2133600"/>
            <a:ext cx="7315200" cy="2400657"/>
          </a:xfrm>
          <a:prstGeom prst="rect">
            <a:avLst/>
          </a:prstGeom>
          <a:noFill/>
        </p:spPr>
        <p:txBody>
          <a:bodyPr wrap="square" rtlCol="0">
            <a:spAutoFit/>
          </a:bodyPr>
          <a:lstStyle/>
          <a:p>
            <a:pPr algn="ctr"/>
            <a:r>
              <a:rPr lang="ro-RO" sz="2400" b="1" i="1" dirty="0" smtClean="0">
                <a:effectLst>
                  <a:outerShdw blurRad="38100" dist="38100" dir="2700000" algn="tl">
                    <a:srgbClr val="000000">
                      <a:alpha val="43137"/>
                    </a:srgbClr>
                  </a:outerShdw>
                </a:effectLst>
                <a:latin typeface="Century Schoolbook" pitchFamily="18" charset="0"/>
              </a:rPr>
              <a:t>Capitolul IV. –Concluzii </a:t>
            </a:r>
          </a:p>
          <a:p>
            <a:endParaRPr lang="ro-RO" dirty="0" smtClean="0"/>
          </a:p>
          <a:p>
            <a:endParaRPr lang="ro-RO" dirty="0" smtClean="0"/>
          </a:p>
          <a:p>
            <a:r>
              <a:rPr lang="ro-RO" dirty="0" smtClean="0"/>
              <a:t>	În concluzie turismul cultural reprezintă vizitarea în scopul satisfacerii nevoilor culturale şi spirituale, a monumentelor de artă şi arhitectură, locurilor istorice muzeelor,galeriilor de artă ,satisface nevoia clientului de a </a:t>
            </a:r>
            <a:r>
              <a:rPr lang="ro-RO" dirty="0" err="1" smtClean="0"/>
              <a:t>cunoaste</a:t>
            </a:r>
            <a:r>
              <a:rPr lang="ro-RO" dirty="0" smtClean="0"/>
              <a:t> tainele artei din cele mai vechi timpuri.</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85800" y="228600"/>
            <a:ext cx="7772400" cy="838200"/>
          </a:xfrm>
        </p:spPr>
        <p:txBody>
          <a:bodyPr/>
          <a:lstStyle/>
          <a:p>
            <a:pPr algn="ctr"/>
            <a:r>
              <a:rPr lang="ro-RO" dirty="0" smtClean="0"/>
              <a:t>CUPRINS</a:t>
            </a:r>
            <a:endParaRPr lang="en-US" dirty="0"/>
          </a:p>
        </p:txBody>
      </p:sp>
      <p:sp>
        <p:nvSpPr>
          <p:cNvPr id="3" name="Substituent text 2"/>
          <p:cNvSpPr>
            <a:spLocks noGrp="1"/>
          </p:cNvSpPr>
          <p:nvPr>
            <p:ph type="body" idx="1"/>
          </p:nvPr>
        </p:nvSpPr>
        <p:spPr>
          <a:xfrm>
            <a:off x="533400" y="1143000"/>
            <a:ext cx="8232648" cy="4267200"/>
          </a:xfrm>
        </p:spPr>
        <p:txBody>
          <a:bodyPr>
            <a:normAutofit fontScale="92500" lnSpcReduction="10000"/>
          </a:bodyPr>
          <a:lstStyle/>
          <a:p>
            <a:r>
              <a:rPr lang="ro-RO" dirty="0" smtClean="0">
                <a:solidFill>
                  <a:schemeClr val="tx1"/>
                </a:solidFill>
                <a:latin typeface="Century Schoolbook" pitchFamily="18" charset="0"/>
              </a:rPr>
              <a:t>Argument</a:t>
            </a:r>
          </a:p>
          <a:p>
            <a:r>
              <a:rPr lang="ro-RO" dirty="0" smtClean="0">
                <a:solidFill>
                  <a:schemeClr val="tx1"/>
                </a:solidFill>
                <a:latin typeface="Century Schoolbook" pitchFamily="18" charset="0"/>
              </a:rPr>
              <a:t>Capitolul I.   –Noţiuni teoretice</a:t>
            </a:r>
          </a:p>
          <a:p>
            <a:r>
              <a:rPr lang="ro-RO" dirty="0" smtClean="0">
                <a:solidFill>
                  <a:schemeClr val="tx1"/>
                </a:solidFill>
                <a:latin typeface="Century Schoolbook" pitchFamily="18" charset="0"/>
              </a:rPr>
              <a:t>                 I.1. –Ce este turismul?</a:t>
            </a:r>
          </a:p>
          <a:p>
            <a:r>
              <a:rPr lang="ro-RO" dirty="0" smtClean="0">
                <a:solidFill>
                  <a:schemeClr val="tx1"/>
                </a:solidFill>
                <a:latin typeface="Century Schoolbook" pitchFamily="18" charset="0"/>
              </a:rPr>
              <a:t>                 I.2. –Turismul cultural</a:t>
            </a:r>
          </a:p>
          <a:p>
            <a:r>
              <a:rPr lang="ro-RO" dirty="0" smtClean="0">
                <a:solidFill>
                  <a:schemeClr val="tx1"/>
                </a:solidFill>
                <a:latin typeface="Century Schoolbook" pitchFamily="18" charset="0"/>
              </a:rPr>
              <a:t>Capitolul II.   - Studiu de caz</a:t>
            </a:r>
          </a:p>
          <a:p>
            <a:r>
              <a:rPr lang="ro-RO" dirty="0" smtClean="0">
                <a:latin typeface="Century Schoolbook" pitchFamily="18" charset="0"/>
              </a:rPr>
              <a:t>                 II.1  - Prezentarea agenţiei de turism </a:t>
            </a:r>
            <a:endParaRPr lang="ro-RO" dirty="0" smtClean="0">
              <a:solidFill>
                <a:schemeClr val="tx1"/>
              </a:solidFill>
              <a:latin typeface="Century Schoolbook" pitchFamily="18" charset="0"/>
            </a:endParaRPr>
          </a:p>
          <a:p>
            <a:r>
              <a:rPr lang="ro-RO" dirty="0" smtClean="0">
                <a:latin typeface="Century Schoolbook" pitchFamily="18" charset="0"/>
              </a:rPr>
              <a:t>                 II.2 </a:t>
            </a:r>
            <a:r>
              <a:rPr lang="ro-RO" dirty="0" err="1" smtClean="0">
                <a:latin typeface="Century Schoolbook" pitchFamily="18" charset="0"/>
              </a:rPr>
              <a:t>-O</a:t>
            </a:r>
            <a:r>
              <a:rPr lang="ro-RO" dirty="0" err="1" smtClean="0">
                <a:solidFill>
                  <a:schemeClr val="tx1"/>
                </a:solidFill>
                <a:latin typeface="Century Schoolbook" pitchFamily="18" charset="0"/>
              </a:rPr>
              <a:t>ferte</a:t>
            </a:r>
            <a:r>
              <a:rPr lang="ro-RO" dirty="0" smtClean="0">
                <a:solidFill>
                  <a:schemeClr val="tx1"/>
                </a:solidFill>
                <a:latin typeface="Century Schoolbook" pitchFamily="18" charset="0"/>
              </a:rPr>
              <a:t> turistice destinate turismului cultural </a:t>
            </a:r>
          </a:p>
          <a:p>
            <a:r>
              <a:rPr lang="ro-RO" dirty="0" smtClean="0">
                <a:solidFill>
                  <a:schemeClr val="tx1"/>
                </a:solidFill>
                <a:latin typeface="Century Schoolbook" pitchFamily="18" charset="0"/>
              </a:rPr>
              <a:t>Capitolul III.   </a:t>
            </a:r>
            <a:r>
              <a:rPr lang="ro-RO" dirty="0" err="1" smtClean="0">
                <a:solidFill>
                  <a:schemeClr val="tx1"/>
                </a:solidFill>
                <a:latin typeface="Century Schoolbook" pitchFamily="18" charset="0"/>
              </a:rPr>
              <a:t>-Importanţa</a:t>
            </a:r>
            <a:r>
              <a:rPr lang="ro-RO" dirty="0" smtClean="0">
                <a:solidFill>
                  <a:schemeClr val="tx1"/>
                </a:solidFill>
                <a:latin typeface="Century Schoolbook" pitchFamily="18" charset="0"/>
              </a:rPr>
              <a:t> materialelor promoţionale pentru 					promovarea turismului cultural  </a:t>
            </a:r>
          </a:p>
          <a:p>
            <a:r>
              <a:rPr lang="ro-RO" dirty="0" smtClean="0">
                <a:solidFill>
                  <a:schemeClr val="tx1"/>
                </a:solidFill>
                <a:latin typeface="Century Schoolbook" pitchFamily="18" charset="0"/>
              </a:rPr>
              <a:t>                 III.1. –Materiale şi tehnici de promovare</a:t>
            </a:r>
          </a:p>
          <a:p>
            <a:r>
              <a:rPr lang="ro-RO" dirty="0" smtClean="0">
                <a:solidFill>
                  <a:schemeClr val="tx1"/>
                </a:solidFill>
                <a:latin typeface="Century Schoolbook" pitchFamily="18" charset="0"/>
              </a:rPr>
              <a:t>Capitolul IV. –Concluzii </a:t>
            </a:r>
          </a:p>
          <a:p>
            <a:r>
              <a:rPr lang="ro-RO" dirty="0" smtClean="0">
                <a:solidFill>
                  <a:schemeClr val="tx1"/>
                </a:solidFill>
              </a:rPr>
              <a:t>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u 2"/>
          <p:cNvSpPr>
            <a:spLocks noGrp="1"/>
          </p:cNvSpPr>
          <p:nvPr>
            <p:ph type="subTitle" idx="1"/>
          </p:nvPr>
        </p:nvSpPr>
        <p:spPr>
          <a:xfrm>
            <a:off x="609600" y="1524000"/>
            <a:ext cx="7854696" cy="3200400"/>
          </a:xfrm>
        </p:spPr>
        <p:txBody>
          <a:bodyPr>
            <a:normAutofit fontScale="62500" lnSpcReduction="20000"/>
          </a:bodyPr>
          <a:lstStyle/>
          <a:p>
            <a:pPr algn="l"/>
            <a:r>
              <a:rPr lang="en-US" dirty="0" smtClean="0"/>
              <a:t>	</a:t>
            </a:r>
            <a:r>
              <a:rPr lang="en-US" dirty="0" err="1" smtClean="0">
                <a:latin typeface="Century Schoolbook" pitchFamily="18" charset="0"/>
              </a:rPr>
              <a:t>Turismul</a:t>
            </a:r>
            <a:r>
              <a:rPr lang="en-US" dirty="0" smtClean="0">
                <a:latin typeface="Century Schoolbook" pitchFamily="18" charset="0"/>
              </a:rPr>
              <a:t> a </a:t>
            </a:r>
            <a:r>
              <a:rPr lang="en-US" dirty="0" err="1" smtClean="0">
                <a:latin typeface="Century Schoolbook" pitchFamily="18" charset="0"/>
              </a:rPr>
              <a:t>devenit</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zilele</a:t>
            </a:r>
            <a:r>
              <a:rPr lang="en-US" dirty="0" smtClean="0">
                <a:latin typeface="Century Schoolbook" pitchFamily="18" charset="0"/>
              </a:rPr>
              <a:t> </a:t>
            </a:r>
            <a:r>
              <a:rPr lang="en-US" dirty="0" err="1" smtClean="0">
                <a:latin typeface="Century Schoolbook" pitchFamily="18" charset="0"/>
              </a:rPr>
              <a:t>noastre</a:t>
            </a:r>
            <a:r>
              <a:rPr lang="en-US" dirty="0" smtClean="0">
                <a:latin typeface="Century Schoolbook" pitchFamily="18" charset="0"/>
              </a:rPr>
              <a:t> o </a:t>
            </a:r>
            <a:r>
              <a:rPr lang="en-US" dirty="0" err="1" smtClean="0">
                <a:latin typeface="Century Schoolbook" pitchFamily="18" charset="0"/>
              </a:rPr>
              <a:t>activitate</a:t>
            </a:r>
            <a:r>
              <a:rPr lang="en-US" dirty="0" smtClean="0">
                <a:latin typeface="Century Schoolbook" pitchFamily="18" charset="0"/>
              </a:rPr>
              <a:t> la </a:t>
            </a:r>
            <a:r>
              <a:rPr lang="en-US" dirty="0" err="1" smtClean="0">
                <a:latin typeface="Century Schoolbook" pitchFamily="18" charset="0"/>
              </a:rPr>
              <a:t>fel</a:t>
            </a:r>
            <a:r>
              <a:rPr lang="en-US" dirty="0" smtClean="0">
                <a:latin typeface="Century Schoolbook" pitchFamily="18" charset="0"/>
              </a:rPr>
              <a:t> de important</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precum</a:t>
            </a:r>
            <a:r>
              <a:rPr lang="en-US" dirty="0" smtClean="0">
                <a:latin typeface="Century Schoolbook" pitchFamily="18" charset="0"/>
              </a:rPr>
              <a:t> </a:t>
            </a:r>
            <a:r>
              <a:rPr lang="en-US" dirty="0" err="1" smtClean="0">
                <a:latin typeface="Century Schoolbook" pitchFamily="18" charset="0"/>
              </a:rPr>
              <a:t>cea</a:t>
            </a:r>
            <a:r>
              <a:rPr lang="en-US" dirty="0" smtClean="0">
                <a:latin typeface="Century Schoolbook" pitchFamily="18" charset="0"/>
              </a:rPr>
              <a:t> </a:t>
            </a:r>
            <a:r>
              <a:rPr lang="en-US" dirty="0" err="1" smtClean="0">
                <a:latin typeface="Century Schoolbook" pitchFamily="18" charset="0"/>
              </a:rPr>
              <a:t>desfasurat</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în</a:t>
            </a:r>
            <a:r>
              <a:rPr lang="en-US" dirty="0" smtClean="0">
                <a:latin typeface="Century Schoolbook" pitchFamily="18" charset="0"/>
              </a:rPr>
              <a:t> </a:t>
            </a:r>
            <a:r>
              <a:rPr lang="en-US" dirty="0" err="1" smtClean="0">
                <a:latin typeface="Century Schoolbook" pitchFamily="18" charset="0"/>
              </a:rPr>
              <a:t>alte</a:t>
            </a:r>
            <a:r>
              <a:rPr lang="en-US" dirty="0" smtClean="0">
                <a:latin typeface="Century Schoolbook" pitchFamily="18" charset="0"/>
              </a:rPr>
              <a:t> </a:t>
            </a:r>
            <a:r>
              <a:rPr lang="en-US" dirty="0" err="1" smtClean="0">
                <a:latin typeface="Century Schoolbook" pitchFamily="18" charset="0"/>
              </a:rPr>
              <a:t>sectoare-chei</a:t>
            </a:r>
            <a:r>
              <a:rPr lang="en-US" dirty="0" smtClean="0">
                <a:latin typeface="Century Schoolbook" pitchFamily="18" charset="0"/>
              </a:rPr>
              <a:t> din </a:t>
            </a:r>
            <a:r>
              <a:rPr lang="en-US" dirty="0" err="1" smtClean="0">
                <a:latin typeface="Century Schoolbook" pitchFamily="18" charset="0"/>
              </a:rPr>
              <a:t>economia</a:t>
            </a:r>
            <a:r>
              <a:rPr lang="en-US" dirty="0" smtClean="0">
                <a:latin typeface="Century Schoolbook" pitchFamily="18" charset="0"/>
              </a:rPr>
              <a:t> </a:t>
            </a:r>
            <a:r>
              <a:rPr lang="en-US" dirty="0" err="1" smtClean="0">
                <a:latin typeface="Century Schoolbook" pitchFamily="18" charset="0"/>
              </a:rPr>
              <a:t>mondial</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Turismul</a:t>
            </a:r>
            <a:r>
              <a:rPr lang="en-US" dirty="0" smtClean="0">
                <a:latin typeface="Century Schoolbook" pitchFamily="18" charset="0"/>
              </a:rPr>
              <a:t> </a:t>
            </a:r>
            <a:r>
              <a:rPr lang="en-US" dirty="0" err="1" smtClean="0">
                <a:latin typeface="Century Schoolbook" pitchFamily="18" charset="0"/>
              </a:rPr>
              <a:t>devine</a:t>
            </a:r>
            <a:r>
              <a:rPr lang="en-US" dirty="0" smtClean="0">
                <a:latin typeface="Century Schoolbook" pitchFamily="18" charset="0"/>
              </a:rPr>
              <a:t> un complex </a:t>
            </a:r>
            <a:r>
              <a:rPr lang="en-US" dirty="0" err="1" smtClean="0">
                <a:latin typeface="Century Schoolbook" pitchFamily="18" charset="0"/>
              </a:rPr>
              <a:t>fenomen</a:t>
            </a:r>
            <a:r>
              <a:rPr lang="en-US" dirty="0" smtClean="0">
                <a:latin typeface="Century Schoolbook" pitchFamily="18" charset="0"/>
              </a:rPr>
              <a:t> de </a:t>
            </a:r>
            <a:r>
              <a:rPr lang="en-US" dirty="0" err="1" smtClean="0">
                <a:latin typeface="Century Schoolbook" pitchFamily="18" charset="0"/>
              </a:rPr>
              <a:t>masa</a:t>
            </a:r>
            <a:r>
              <a:rPr lang="en-US" dirty="0" smtClean="0">
                <a:latin typeface="Century Schoolbook" pitchFamily="18" charset="0"/>
              </a:rPr>
              <a:t> la </a:t>
            </a:r>
            <a:r>
              <a:rPr lang="en-US" dirty="0" err="1" smtClean="0">
                <a:latin typeface="Century Schoolbook" pitchFamily="18" charset="0"/>
              </a:rPr>
              <a:t>sfârsitul</a:t>
            </a:r>
            <a:r>
              <a:rPr lang="en-US" dirty="0" smtClean="0">
                <a:latin typeface="Century Schoolbook" pitchFamily="18" charset="0"/>
              </a:rPr>
              <a:t> </a:t>
            </a:r>
            <a:r>
              <a:rPr lang="en-US" dirty="0" err="1" smtClean="0">
                <a:latin typeface="Century Schoolbook" pitchFamily="18" charset="0"/>
              </a:rPr>
              <a:t>secolului</a:t>
            </a:r>
            <a:r>
              <a:rPr lang="en-US" dirty="0" smtClean="0">
                <a:latin typeface="Century Schoolbook" pitchFamily="18" charset="0"/>
              </a:rPr>
              <a:t> al XIX-lea </a:t>
            </a:r>
            <a:r>
              <a:rPr lang="en-US" dirty="0" err="1" smtClean="0">
                <a:latin typeface="Century Schoolbook" pitchFamily="18" charset="0"/>
              </a:rPr>
              <a:t>fiind</a:t>
            </a:r>
            <a:r>
              <a:rPr lang="en-US" dirty="0" smtClean="0">
                <a:latin typeface="Century Schoolbook" pitchFamily="18" charset="0"/>
              </a:rPr>
              <a:t> </a:t>
            </a:r>
            <a:r>
              <a:rPr lang="en-US" dirty="0" err="1" smtClean="0">
                <a:latin typeface="Century Schoolbook" pitchFamily="18" charset="0"/>
              </a:rPr>
              <a:t>puternic</a:t>
            </a:r>
            <a:r>
              <a:rPr lang="en-US" dirty="0" smtClean="0">
                <a:latin typeface="Century Schoolbook" pitchFamily="18" charset="0"/>
              </a:rPr>
              <a:t> </a:t>
            </a:r>
            <a:r>
              <a:rPr lang="en-US" dirty="0" err="1" smtClean="0">
                <a:latin typeface="Century Schoolbook" pitchFamily="18" charset="0"/>
              </a:rPr>
              <a:t>articulat</a:t>
            </a:r>
            <a:r>
              <a:rPr lang="en-US" dirty="0" smtClean="0">
                <a:latin typeface="Century Schoolbook" pitchFamily="18" charset="0"/>
              </a:rPr>
              <a:t> </a:t>
            </a:r>
            <a:r>
              <a:rPr lang="en-US" dirty="0" err="1" smtClean="0">
                <a:latin typeface="Century Schoolbook" pitchFamily="18" charset="0"/>
              </a:rPr>
              <a:t>în</a:t>
            </a:r>
            <a:r>
              <a:rPr lang="en-US" dirty="0" smtClean="0">
                <a:latin typeface="Century Schoolbook" pitchFamily="18" charset="0"/>
              </a:rPr>
              <a:t> </a:t>
            </a:r>
            <a:r>
              <a:rPr lang="en-US" dirty="0" err="1" smtClean="0">
                <a:latin typeface="Century Schoolbook" pitchFamily="18" charset="0"/>
              </a:rPr>
              <a:t>mediul</a:t>
            </a:r>
            <a:r>
              <a:rPr lang="en-US" dirty="0" smtClean="0">
                <a:latin typeface="Century Schoolbook" pitchFamily="18" charset="0"/>
              </a:rPr>
              <a:t> </a:t>
            </a:r>
            <a:r>
              <a:rPr lang="en-US" dirty="0" err="1" smtClean="0">
                <a:latin typeface="Century Schoolbook" pitchFamily="18" charset="0"/>
              </a:rPr>
              <a:t>înconjurator</a:t>
            </a:r>
            <a:r>
              <a:rPr lang="en-US" dirty="0" smtClean="0">
                <a:latin typeface="Century Schoolbook" pitchFamily="18" charset="0"/>
              </a:rPr>
              <a:t>.</a:t>
            </a:r>
          </a:p>
          <a:p>
            <a:pPr algn="l"/>
            <a:r>
              <a:rPr lang="ro-RO" b="1" dirty="0" smtClean="0">
                <a:latin typeface="Century Schoolbook" pitchFamily="18" charset="0"/>
              </a:rPr>
              <a:t>Cultura României</a:t>
            </a:r>
            <a:r>
              <a:rPr lang="ro-RO" dirty="0" smtClean="0">
                <a:latin typeface="Century Schoolbook" pitchFamily="18" charset="0"/>
              </a:rPr>
              <a:t> este ansamblul de valori materiale şi spirituale produse pe teritoriul</a:t>
            </a:r>
            <a:r>
              <a:rPr lang="en-US" dirty="0" smtClean="0">
                <a:latin typeface="Century Schoolbook" pitchFamily="18" charset="0"/>
              </a:rPr>
              <a:t> Rom</a:t>
            </a:r>
            <a:r>
              <a:rPr lang="ro-RO" dirty="0" err="1" smtClean="0">
                <a:latin typeface="Century Schoolbook" pitchFamily="18" charset="0"/>
              </a:rPr>
              <a:t>âniei</a:t>
            </a:r>
            <a:r>
              <a:rPr lang="ro-RO" dirty="0" smtClean="0">
                <a:latin typeface="Century Schoolbook" pitchFamily="18" charset="0"/>
              </a:rPr>
              <a:t>. </a:t>
            </a:r>
            <a:endParaRPr lang="en-US" dirty="0" smtClean="0">
              <a:latin typeface="Century Schoolbook" pitchFamily="18" charset="0"/>
            </a:endParaRPr>
          </a:p>
          <a:p>
            <a:pPr algn="l"/>
            <a:r>
              <a:rPr lang="ro-RO" dirty="0" smtClean="0">
                <a:latin typeface="Century Schoolbook" pitchFamily="18" charset="0"/>
              </a:rPr>
              <a:t>	România are o cultură unică, care este produsul geografiei şi evoluţiei sale istorice distincte. Este fundamental definită ca fiind un punct de întâlnire a trei regiuni: Europa Centrală, Europa de Est şi Europa de </a:t>
            </a:r>
            <a:r>
              <a:rPr lang="ro-RO" dirty="0" err="1" smtClean="0">
                <a:latin typeface="Century Schoolbook" pitchFamily="18" charset="0"/>
              </a:rPr>
              <a:t>Sud-Est</a:t>
            </a:r>
            <a:r>
              <a:rPr lang="ro-RO" dirty="0" smtClean="0">
                <a:latin typeface="Century Schoolbook" pitchFamily="18" charset="0"/>
              </a:rPr>
              <a:t>, dar nu poate fi cu adevărat inclusă în nici una dintre ele. Identitatea românească a fost formată pe un substrat din amestecul elementelor dacice si romane , cu multe alte influenţe,</a:t>
            </a:r>
            <a:endParaRPr lang="en-US" dirty="0" smtClean="0">
              <a:latin typeface="Century Schoolbook" pitchFamily="18" charset="0"/>
            </a:endParaRPr>
          </a:p>
          <a:p>
            <a:pPr algn="l"/>
            <a:r>
              <a:rPr lang="ro-RO" dirty="0" smtClean="0">
                <a:latin typeface="Century Schoolbook" pitchFamily="18" charset="0"/>
              </a:rPr>
              <a:t>	</a:t>
            </a:r>
            <a:r>
              <a:rPr lang="en-US" dirty="0" err="1" smtClean="0">
                <a:latin typeface="Century Schoolbook" pitchFamily="18" charset="0"/>
              </a:rPr>
              <a:t>Turismul</a:t>
            </a:r>
            <a:r>
              <a:rPr lang="en-US" dirty="0" smtClean="0">
                <a:latin typeface="Century Schoolbook" pitchFamily="18" charset="0"/>
              </a:rPr>
              <a:t> cultural </a:t>
            </a:r>
            <a:r>
              <a:rPr lang="en-US" dirty="0" err="1" smtClean="0">
                <a:latin typeface="Century Schoolbook" pitchFamily="18" charset="0"/>
              </a:rPr>
              <a:t>este</a:t>
            </a:r>
            <a:r>
              <a:rPr lang="en-US" dirty="0" smtClean="0">
                <a:latin typeface="Century Schoolbook" pitchFamily="18" charset="0"/>
              </a:rPr>
              <a:t> </a:t>
            </a:r>
            <a:r>
              <a:rPr lang="en-US" dirty="0" err="1" smtClean="0">
                <a:latin typeface="Century Schoolbook" pitchFamily="18" charset="0"/>
              </a:rPr>
              <a:t>organizat</a:t>
            </a:r>
            <a:r>
              <a:rPr lang="en-US" dirty="0" smtClean="0">
                <a:latin typeface="Century Schoolbook" pitchFamily="18" charset="0"/>
              </a:rPr>
              <a:t> </a:t>
            </a:r>
            <a:r>
              <a:rPr lang="en-US" dirty="0" err="1" smtClean="0">
                <a:latin typeface="Century Schoolbook" pitchFamily="18" charset="0"/>
              </a:rPr>
              <a:t>pentru</a:t>
            </a:r>
            <a:r>
              <a:rPr lang="en-US" dirty="0" smtClean="0">
                <a:latin typeface="Century Schoolbook" pitchFamily="18" charset="0"/>
              </a:rPr>
              <a:t> </a:t>
            </a:r>
            <a:r>
              <a:rPr lang="en-US" dirty="0" err="1" smtClean="0">
                <a:latin typeface="Century Schoolbook" pitchFamily="18" charset="0"/>
              </a:rPr>
              <a:t>vizitarea</a:t>
            </a:r>
            <a:r>
              <a:rPr lang="en-US" dirty="0" smtClean="0">
                <a:latin typeface="Century Schoolbook" pitchFamily="18" charset="0"/>
              </a:rPr>
              <a:t> </a:t>
            </a:r>
            <a:r>
              <a:rPr lang="en-US" dirty="0" err="1" smtClean="0">
                <a:latin typeface="Century Schoolbook" pitchFamily="18" charset="0"/>
              </a:rPr>
              <a:t>monumentelor</a:t>
            </a:r>
            <a:r>
              <a:rPr lang="en-US" dirty="0" smtClean="0">
                <a:latin typeface="Century Schoolbook" pitchFamily="18" charset="0"/>
              </a:rPr>
              <a:t> de art</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cultur</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si</a:t>
            </a:r>
            <a:r>
              <a:rPr lang="en-US" dirty="0" smtClean="0">
                <a:latin typeface="Century Schoolbook" pitchFamily="18" charset="0"/>
              </a:rPr>
              <a:t> a </a:t>
            </a:r>
            <a:r>
              <a:rPr lang="en-US" dirty="0" err="1" smtClean="0">
                <a:latin typeface="Century Schoolbook" pitchFamily="18" charset="0"/>
              </a:rPr>
              <a:t>altor</a:t>
            </a:r>
            <a:r>
              <a:rPr lang="en-US" dirty="0" smtClean="0">
                <a:latin typeface="Century Schoolbook" pitchFamily="18" charset="0"/>
              </a:rPr>
              <a:t> </a:t>
            </a:r>
            <a:r>
              <a:rPr lang="en-US" dirty="0" err="1" smtClean="0">
                <a:latin typeface="Century Schoolbook" pitchFamily="18" charset="0"/>
              </a:rPr>
              <a:t>realizari</a:t>
            </a:r>
            <a:r>
              <a:rPr lang="en-US" dirty="0" smtClean="0">
                <a:latin typeface="Century Schoolbook" pitchFamily="18" charset="0"/>
              </a:rPr>
              <a:t> ale </a:t>
            </a:r>
            <a:r>
              <a:rPr lang="en-US" dirty="0" err="1" smtClean="0">
                <a:latin typeface="Century Schoolbook" pitchFamily="18" charset="0"/>
              </a:rPr>
              <a:t>activita</a:t>
            </a:r>
            <a:r>
              <a:rPr lang="ro-RO" dirty="0" smtClean="0">
                <a:latin typeface="Century Schoolbook" pitchFamily="18" charset="0"/>
              </a:rPr>
              <a:t>ţ</a:t>
            </a:r>
            <a:r>
              <a:rPr lang="en-US" dirty="0" err="1" smtClean="0">
                <a:latin typeface="Century Schoolbook" pitchFamily="18" charset="0"/>
              </a:rPr>
              <a:t>i</a:t>
            </a:r>
            <a:r>
              <a:rPr lang="ro-RO" dirty="0"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umane</a:t>
            </a:r>
            <a:r>
              <a:rPr lang="ro-RO" dirty="0" smtClean="0">
                <a:latin typeface="Century Schoolbook" pitchFamily="18" charset="0"/>
              </a:rPr>
              <a:t>.</a:t>
            </a:r>
            <a:endParaRPr lang="en-US" dirty="0" smtClean="0">
              <a:latin typeface="Century Schoolbook" pitchFamily="18" charset="0"/>
            </a:endParaRPr>
          </a:p>
          <a:p>
            <a:pPr algn="l"/>
            <a:endParaRPr lang="en-US" dirty="0"/>
          </a:p>
        </p:txBody>
      </p:sp>
      <p:sp>
        <p:nvSpPr>
          <p:cNvPr id="4" name="CasetăText 3"/>
          <p:cNvSpPr txBox="1"/>
          <p:nvPr/>
        </p:nvSpPr>
        <p:spPr>
          <a:xfrm>
            <a:off x="3124200" y="609600"/>
            <a:ext cx="2590800" cy="461665"/>
          </a:xfrm>
          <a:prstGeom prst="rect">
            <a:avLst/>
          </a:prstGeom>
          <a:noFill/>
        </p:spPr>
        <p:txBody>
          <a:bodyPr wrap="square" rtlCol="0">
            <a:spAutoFit/>
          </a:bodyPr>
          <a:lstStyle/>
          <a:p>
            <a:pPr algn="ctr"/>
            <a:r>
              <a:rPr lang="ro-RO" sz="2400" b="1" i="1" dirty="0" smtClean="0">
                <a:effectLst>
                  <a:outerShdw blurRad="38100" dist="38100" dir="2700000" algn="tl">
                    <a:srgbClr val="000000">
                      <a:alpha val="43137"/>
                    </a:srgbClr>
                  </a:outerShdw>
                </a:effectLst>
                <a:latin typeface="Century Schoolbook" pitchFamily="18" charset="0"/>
              </a:rPr>
              <a:t>Argument</a:t>
            </a:r>
            <a:endParaRPr lang="en-US" sz="2400" b="1" i="1" dirty="0">
              <a:effectLst>
                <a:outerShdw blurRad="38100" dist="38100" dir="2700000" algn="tl">
                  <a:srgbClr val="000000">
                    <a:alpha val="43137"/>
                  </a:srgbClr>
                </a:outerShdw>
              </a:effectLst>
              <a:latin typeface="Century Schoolbook"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457200" y="304801"/>
            <a:ext cx="8382000" cy="5539978"/>
          </a:xfrm>
          <a:prstGeom prst="rect">
            <a:avLst/>
          </a:prstGeom>
          <a:noFill/>
        </p:spPr>
        <p:txBody>
          <a:bodyPr wrap="square" rtlCol="0">
            <a:spAutoFit/>
          </a:bodyPr>
          <a:lstStyle/>
          <a:p>
            <a:r>
              <a:rPr lang="ro-RO" dirty="0" smtClean="0"/>
              <a:t>			</a:t>
            </a:r>
            <a:r>
              <a:rPr lang="ro-RO" sz="2400" b="1" i="1" dirty="0" smtClean="0">
                <a:effectLst>
                  <a:outerShdw blurRad="38100" dist="38100" dir="2700000" algn="tl">
                    <a:srgbClr val="000000">
                      <a:alpha val="43137"/>
                    </a:srgbClr>
                  </a:outerShdw>
                </a:effectLst>
                <a:latin typeface="Century Schoolbook" pitchFamily="18" charset="0"/>
              </a:rPr>
              <a:t>Capitolul I.   Noţiuni teoretice</a:t>
            </a:r>
          </a:p>
          <a:p>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				I.1. Ce este turismul? </a:t>
            </a:r>
            <a:r>
              <a:rPr lang="ro-RO" dirty="0" smtClean="0">
                <a:latin typeface="Century Schoolbook" pitchFamily="18" charset="0"/>
              </a:rPr>
              <a:t/>
            </a:r>
            <a:br>
              <a:rPr lang="ro-RO" dirty="0" smtClean="0">
                <a:latin typeface="Century Schoolbook" pitchFamily="18" charset="0"/>
              </a:rPr>
            </a:br>
            <a:r>
              <a:rPr lang="ro-RO" dirty="0" smtClean="0">
                <a:latin typeface="Century Schoolbook" pitchFamily="18" charset="0"/>
              </a:rPr>
              <a:t/>
            </a:r>
            <a:br>
              <a:rPr lang="ro-RO" dirty="0" smtClean="0">
                <a:latin typeface="Century Schoolbook" pitchFamily="18" charset="0"/>
              </a:rPr>
            </a:br>
            <a:r>
              <a:rPr lang="ro-RO" dirty="0" smtClean="0">
                <a:latin typeface="Century Schoolbook" pitchFamily="18" charset="0"/>
              </a:rPr>
              <a:t>	Turismul este călătoria realizată în scopul recreeri, odihnei sau pentru afaceri. Organizația Mondială a Turismului definește turiștii ca fiind persoanele ce „călătoresc sau locuiesc în locuri din afara zonei lor de reședință permanentă pentru o durată de minimum douăzeci și patru (24) de ore dar nu mai lungă de un an consecutiv, în scop de recreere, afaceri sau altele nelegate de exercitarea unei activități remunerate în localitatea vizitată.” Turismul a devenit o activitate de recreere globală populară. </a:t>
            </a:r>
            <a:r>
              <a:rPr lang="en-US" dirty="0" smtClean="0">
                <a:latin typeface="Century Schoolbook" pitchFamily="18" charset="0"/>
              </a:rPr>
              <a:t/>
            </a:r>
            <a:br>
              <a:rPr lang="en-US" dirty="0" smtClean="0">
                <a:latin typeface="Century Schoolbook" pitchFamily="18" charset="0"/>
              </a:rPr>
            </a:br>
            <a:r>
              <a:rPr lang="ro-RO" dirty="0" smtClean="0">
                <a:latin typeface="Century Schoolbook" pitchFamily="18" charset="0"/>
              </a:rPr>
              <a:t/>
            </a:r>
            <a:br>
              <a:rPr lang="ro-RO" dirty="0" smtClean="0">
                <a:latin typeface="Century Schoolbook" pitchFamily="18" charset="0"/>
              </a:rPr>
            </a:br>
            <a:r>
              <a:rPr lang="en-US" sz="1600" dirty="0" err="1" smtClean="0">
                <a:latin typeface="Century Schoolbook" pitchFamily="18" charset="0"/>
              </a:rPr>
              <a:t>În</a:t>
            </a:r>
            <a:r>
              <a:rPr lang="en-US" sz="1600" dirty="0" smtClean="0">
                <a:latin typeface="Century Schoolbook" pitchFamily="18" charset="0"/>
              </a:rPr>
              <a:t> </a:t>
            </a:r>
            <a:r>
              <a:rPr lang="en-US" sz="1600" dirty="0" err="1" smtClean="0">
                <a:latin typeface="Century Schoolbook" pitchFamily="18" charset="0"/>
              </a:rPr>
              <a:t>prezent</a:t>
            </a:r>
            <a:r>
              <a:rPr lang="en-US" sz="1600" dirty="0" smtClean="0">
                <a:latin typeface="Century Schoolbook" pitchFamily="18" charset="0"/>
              </a:rPr>
              <a:t> se </a:t>
            </a:r>
            <a:r>
              <a:rPr lang="en-US" sz="1600" dirty="0" err="1" smtClean="0">
                <a:latin typeface="Century Schoolbook" pitchFamily="18" charset="0"/>
              </a:rPr>
              <a:t>disting</a:t>
            </a:r>
            <a:r>
              <a:rPr lang="en-US" sz="1600" dirty="0" smtClean="0">
                <a:latin typeface="Century Schoolbook" pitchFamily="18" charset="0"/>
              </a:rPr>
              <a:t> </a:t>
            </a:r>
            <a:r>
              <a:rPr lang="en-US" sz="1600" dirty="0" err="1" smtClean="0">
                <a:latin typeface="Century Schoolbook" pitchFamily="18" charset="0"/>
              </a:rPr>
              <a:t>mai</a:t>
            </a:r>
            <a:r>
              <a:rPr lang="en-US" sz="1600" dirty="0" smtClean="0">
                <a:latin typeface="Century Schoolbook" pitchFamily="18" charset="0"/>
              </a:rPr>
              <a:t> </a:t>
            </a:r>
            <a:r>
              <a:rPr lang="en-US" sz="1600" dirty="0" err="1" smtClean="0">
                <a:latin typeface="Century Schoolbook" pitchFamily="18" charset="0"/>
              </a:rPr>
              <a:t>multe</a:t>
            </a:r>
            <a:r>
              <a:rPr lang="en-US" sz="1600" dirty="0" smtClean="0">
                <a:latin typeface="Century Schoolbook" pitchFamily="18" charset="0"/>
              </a:rPr>
              <a:t> </a:t>
            </a:r>
            <a:r>
              <a:rPr lang="en-US" sz="1600" dirty="0" err="1" smtClean="0">
                <a:latin typeface="Century Schoolbook" pitchFamily="18" charset="0"/>
              </a:rPr>
              <a:t>tipuri</a:t>
            </a:r>
            <a:r>
              <a:rPr lang="en-US" sz="1600" dirty="0" smtClean="0">
                <a:latin typeface="Century Schoolbook" pitchFamily="18" charset="0"/>
              </a:rPr>
              <a:t> de </a:t>
            </a:r>
            <a:r>
              <a:rPr lang="en-US" sz="1600" dirty="0" err="1" smtClean="0">
                <a:latin typeface="Century Schoolbook" pitchFamily="18" charset="0"/>
              </a:rPr>
              <a:t>turism</a:t>
            </a:r>
            <a:r>
              <a:rPr lang="en-US" sz="1600" dirty="0" smtClean="0">
                <a:latin typeface="Century Schoolbook" pitchFamily="18" charset="0"/>
              </a:rPr>
              <a:t>:</a:t>
            </a:r>
            <a:endParaRPr lang="ro-RO" sz="1600" dirty="0" smtClean="0">
              <a:latin typeface="Century Schoolbook" pitchFamily="18" charset="0"/>
            </a:endParaRPr>
          </a:p>
          <a:p>
            <a:endParaRPr lang="ro-RO" sz="1600" dirty="0" smtClean="0">
              <a:latin typeface="Century Schoolbook" pitchFamily="18" charset="0"/>
            </a:endParaRPr>
          </a:p>
          <a:p>
            <a:pPr>
              <a:buFont typeface="Arial" pitchFamily="34" charset="0"/>
              <a:buChar char="•"/>
            </a:pPr>
            <a:r>
              <a:rPr lang="ro-RO" sz="1600" dirty="0">
                <a:latin typeface="Century Schoolbook" pitchFamily="18" charset="0"/>
              </a:rPr>
              <a:t> </a:t>
            </a:r>
            <a:r>
              <a:rPr lang="en-US" sz="1600" dirty="0" err="1" smtClean="0">
                <a:latin typeface="Century Schoolbook" pitchFamily="18" charset="0"/>
              </a:rPr>
              <a:t>Turism</a:t>
            </a:r>
            <a:r>
              <a:rPr lang="en-US" sz="1600" dirty="0" smtClean="0">
                <a:latin typeface="Century Schoolbook" pitchFamily="18" charset="0"/>
              </a:rPr>
              <a:t> de </a:t>
            </a:r>
            <a:r>
              <a:rPr lang="en-US" sz="1600" dirty="0" err="1" smtClean="0">
                <a:latin typeface="Century Schoolbook" pitchFamily="18" charset="0"/>
              </a:rPr>
              <a:t>recreere</a:t>
            </a:r>
            <a:r>
              <a:rPr lang="en-US" sz="1600" dirty="0" smtClean="0">
                <a:latin typeface="Century Schoolbook" pitchFamily="18" charset="0"/>
              </a:rPr>
              <a:t> </a:t>
            </a:r>
            <a:r>
              <a:rPr lang="en-US" sz="1600" dirty="0" err="1" smtClean="0">
                <a:latin typeface="Century Schoolbook" pitchFamily="18" charset="0"/>
              </a:rPr>
              <a:t>şi</a:t>
            </a:r>
            <a:r>
              <a:rPr lang="en-US" sz="1600" dirty="0" smtClean="0">
                <a:latin typeface="Century Schoolbook" pitchFamily="18" charset="0"/>
              </a:rPr>
              <a:t> </a:t>
            </a:r>
            <a:r>
              <a:rPr lang="en-US" sz="1600" dirty="0" err="1" smtClean="0">
                <a:latin typeface="Century Schoolbook" pitchFamily="18" charset="0"/>
              </a:rPr>
              <a:t>agrement</a:t>
            </a:r>
            <a:endParaRPr lang="ro-RO" sz="1600" dirty="0" smtClean="0">
              <a:latin typeface="Century Schoolbook" pitchFamily="18" charset="0"/>
            </a:endParaRPr>
          </a:p>
          <a:p>
            <a:pPr>
              <a:buFont typeface="Arial" pitchFamily="34" charset="0"/>
              <a:buChar char="•"/>
            </a:pPr>
            <a:r>
              <a:rPr lang="ro-RO" sz="1600" dirty="0" smtClean="0">
                <a:latin typeface="Century Schoolbook" pitchFamily="18" charset="0"/>
              </a:rPr>
              <a:t> </a:t>
            </a:r>
            <a:r>
              <a:rPr lang="vi-VN" sz="1600" dirty="0" smtClean="0"/>
              <a:t>Turismul de îngrijire a sănătăţii (balnear sau curativ)</a:t>
            </a:r>
            <a:endParaRPr lang="ro-RO" sz="1600" dirty="0" smtClean="0">
              <a:latin typeface="Century Schoolbook" pitchFamily="18" charset="0"/>
            </a:endParaRPr>
          </a:p>
          <a:p>
            <a:pPr>
              <a:buFont typeface="Arial" pitchFamily="34" charset="0"/>
              <a:buChar char="•"/>
            </a:pPr>
            <a:r>
              <a:rPr lang="ro-RO" sz="1600" dirty="0">
                <a:latin typeface="Century Schoolbook" pitchFamily="18" charset="0"/>
              </a:rPr>
              <a:t> </a:t>
            </a:r>
            <a:r>
              <a:rPr lang="en-US" sz="1600" dirty="0" err="1" smtClean="0">
                <a:latin typeface="Century Schoolbook" pitchFamily="18" charset="0"/>
              </a:rPr>
              <a:t>Turismul</a:t>
            </a:r>
            <a:r>
              <a:rPr lang="en-US" sz="1600" dirty="0" smtClean="0">
                <a:latin typeface="Century Schoolbook" pitchFamily="18" charset="0"/>
              </a:rPr>
              <a:t> cultural</a:t>
            </a:r>
            <a:endParaRPr lang="ro-RO" sz="1600" dirty="0" smtClean="0">
              <a:latin typeface="Century Schoolbook" pitchFamily="18" charset="0"/>
            </a:endParaRPr>
          </a:p>
          <a:p>
            <a:pPr>
              <a:buFont typeface="Arial" pitchFamily="34" charset="0"/>
              <a:buChar char="•"/>
            </a:pPr>
            <a:r>
              <a:rPr lang="ro-RO" sz="1600" dirty="0">
                <a:latin typeface="Century Schoolbook" pitchFamily="18" charset="0"/>
              </a:rPr>
              <a:t> </a:t>
            </a:r>
            <a:r>
              <a:rPr lang="en-US" sz="1600" dirty="0" err="1" smtClean="0">
                <a:latin typeface="Century Schoolbook" pitchFamily="18" charset="0"/>
              </a:rPr>
              <a:t>Turism</a:t>
            </a:r>
            <a:r>
              <a:rPr lang="en-US" sz="1600" dirty="0" smtClean="0">
                <a:latin typeface="Century Schoolbook" pitchFamily="18" charset="0"/>
              </a:rPr>
              <a:t> </a:t>
            </a:r>
            <a:r>
              <a:rPr lang="en-US" sz="1600" dirty="0" err="1" smtClean="0">
                <a:latin typeface="Century Schoolbook" pitchFamily="18" charset="0"/>
              </a:rPr>
              <a:t>educa</a:t>
            </a:r>
            <a:r>
              <a:rPr lang="ro-RO" sz="1600" dirty="0" smtClean="0">
                <a:latin typeface="Century Schoolbook" pitchFamily="18" charset="0"/>
              </a:rPr>
              <a:t>ţ</a:t>
            </a:r>
            <a:r>
              <a:rPr lang="en-US" sz="1600" dirty="0" err="1" smtClean="0">
                <a:latin typeface="Century Schoolbook" pitchFamily="18" charset="0"/>
              </a:rPr>
              <a:t>ional</a:t>
            </a:r>
            <a:endParaRPr lang="ro-RO" sz="1600" dirty="0" smtClean="0">
              <a:latin typeface="Century Schoolbook" pitchFamily="18" charset="0"/>
            </a:endParaRPr>
          </a:p>
          <a:p>
            <a:pPr>
              <a:buFont typeface="Arial" pitchFamily="34" charset="0"/>
              <a:buChar char="•"/>
            </a:pPr>
            <a:r>
              <a:rPr lang="ro-RO" sz="1600" dirty="0" smtClean="0">
                <a:latin typeface="Century Schoolbook" pitchFamily="18" charset="0"/>
              </a:rPr>
              <a:t> </a:t>
            </a:r>
            <a:r>
              <a:rPr lang="en-US" sz="1600" dirty="0" err="1" smtClean="0">
                <a:latin typeface="Century Schoolbook" pitchFamily="18" charset="0"/>
              </a:rPr>
              <a:t>Turismul</a:t>
            </a:r>
            <a:r>
              <a:rPr lang="en-US" sz="1600" dirty="0" smtClean="0">
                <a:latin typeface="Century Schoolbook" pitchFamily="18" charset="0"/>
              </a:rPr>
              <a:t> social</a:t>
            </a:r>
            <a:r>
              <a:rPr lang="ro-RO" sz="1600" dirty="0" smtClean="0">
                <a:latin typeface="Century Schoolbook" pitchFamily="18" charset="0"/>
              </a:rPr>
              <a:t> </a:t>
            </a:r>
          </a:p>
          <a:p>
            <a:pPr>
              <a:buFont typeface="Arial" pitchFamily="34" charset="0"/>
              <a:buChar char="•"/>
            </a:pPr>
            <a:r>
              <a:rPr lang="ro-RO" sz="1600" dirty="0">
                <a:latin typeface="Century Schoolbook" pitchFamily="18" charset="0"/>
              </a:rPr>
              <a:t> </a:t>
            </a:r>
            <a:r>
              <a:rPr lang="en-US" sz="1600" dirty="0" err="1" smtClean="0">
                <a:latin typeface="Century Schoolbook" pitchFamily="18" charset="0"/>
              </a:rPr>
              <a:t>Turismul</a:t>
            </a:r>
            <a:r>
              <a:rPr lang="en-US" sz="1600" dirty="0" smtClean="0">
                <a:latin typeface="Century Schoolbook" pitchFamily="18" charset="0"/>
              </a:rPr>
              <a:t> de tip complex</a:t>
            </a:r>
            <a:endParaRPr lang="ro-RO" sz="1600" dirty="0" smtClean="0">
              <a:latin typeface="Century Schoolbook" pitchFamily="18" charset="0"/>
            </a:endParaRPr>
          </a:p>
          <a:p>
            <a:pPr>
              <a:buFont typeface="Arial" pitchFamily="34" charset="0"/>
              <a:buChar char="•"/>
            </a:pPr>
            <a:r>
              <a:rPr lang="ro-RO" sz="1600" dirty="0">
                <a:latin typeface="Century Schoolbook" pitchFamily="18" charset="0"/>
              </a:rPr>
              <a:t> </a:t>
            </a:r>
            <a:r>
              <a:rPr lang="vi-VN" sz="1600" dirty="0" smtClean="0"/>
              <a:t>Turismul pentru cumpărături (</a:t>
            </a:r>
            <a:r>
              <a:rPr lang="ro-RO" sz="1600" dirty="0" smtClean="0">
                <a:latin typeface="Century Schoolbook" pitchFamily="18" charset="0"/>
              </a:rPr>
              <a:t>S</a:t>
            </a:r>
            <a:r>
              <a:rPr lang="vi-VN" sz="1600" dirty="0" smtClean="0"/>
              <a:t>hopping)</a:t>
            </a:r>
            <a:endParaRPr lang="en-US" sz="1600" dirty="0">
              <a:latin typeface="Century Schoolbook"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tăText 3"/>
          <p:cNvSpPr txBox="1"/>
          <p:nvPr/>
        </p:nvSpPr>
        <p:spPr>
          <a:xfrm>
            <a:off x="381000" y="381000"/>
            <a:ext cx="8382000" cy="10064294"/>
          </a:xfrm>
          <a:prstGeom prst="rect">
            <a:avLst/>
          </a:prstGeom>
          <a:noFill/>
        </p:spPr>
        <p:txBody>
          <a:bodyPr wrap="square" rtlCol="0">
            <a:spAutoFit/>
          </a:bodyPr>
          <a:lstStyle/>
          <a:p>
            <a:pPr algn="ct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I.2. –Turismul cultural</a:t>
            </a:r>
          </a:p>
          <a:p>
            <a:pPr algn="ctr"/>
            <a:endParaRPr lang="ro-RO" dirty="0">
              <a:latin typeface="Century Schoolbook" pitchFamily="18" charset="0"/>
            </a:endParaRPr>
          </a:p>
          <a:p>
            <a:r>
              <a:rPr lang="ro-RO" dirty="0">
                <a:latin typeface="Century Schoolbook" pitchFamily="18" charset="0"/>
              </a:rPr>
              <a:t> </a:t>
            </a:r>
            <a:endParaRPr lang="en-US" dirty="0">
              <a:latin typeface="Century Schoolbook" pitchFamily="18" charset="0"/>
            </a:endParaRPr>
          </a:p>
          <a:p>
            <a:r>
              <a:rPr lang="ro-RO" dirty="0">
                <a:latin typeface="Century Schoolbook" pitchFamily="18" charset="0"/>
              </a:rPr>
              <a:t> </a:t>
            </a:r>
            <a:endParaRPr lang="en-US" dirty="0">
              <a:latin typeface="Century Schoolbook" pitchFamily="18" charset="0"/>
            </a:endParaRPr>
          </a:p>
          <a:p>
            <a:r>
              <a:rPr lang="ro-RO" dirty="0" smtClean="0">
                <a:latin typeface="Century Schoolbook" pitchFamily="18" charset="0"/>
              </a:rPr>
              <a:t>	Turismul </a:t>
            </a:r>
            <a:r>
              <a:rPr lang="ro-RO" dirty="0">
                <a:latin typeface="Century Schoolbook" pitchFamily="18" charset="0"/>
              </a:rPr>
              <a:t>Cultural presupune vizitarea în scopul satisfacerii nevoilor culturale şi spirituale, a monumentelor de artă şi arhitectură, locurilor istorice muzeelor</a:t>
            </a:r>
            <a:r>
              <a:rPr lang="ro-RO" dirty="0" smtClean="0">
                <a:latin typeface="Century Schoolbook" pitchFamily="18" charset="0"/>
              </a:rPr>
              <a:t>, galeriilor </a:t>
            </a:r>
            <a:r>
              <a:rPr lang="ro-RO" dirty="0">
                <a:latin typeface="Century Schoolbook" pitchFamily="18" charset="0"/>
              </a:rPr>
              <a:t>de artă .</a:t>
            </a:r>
            <a:endParaRPr lang="en-US" dirty="0">
              <a:latin typeface="Century Schoolbook" pitchFamily="18" charset="0"/>
            </a:endParaRPr>
          </a:p>
          <a:p>
            <a:r>
              <a:rPr lang="ro-RO" dirty="0">
                <a:latin typeface="Century Schoolbook" pitchFamily="18" charset="0"/>
              </a:rPr>
              <a:t> </a:t>
            </a:r>
            <a:r>
              <a:rPr lang="ro-RO" dirty="0" smtClean="0">
                <a:latin typeface="Century Schoolbook" pitchFamily="18" charset="0"/>
              </a:rPr>
              <a:t>	Turismul </a:t>
            </a:r>
            <a:r>
              <a:rPr lang="ro-RO" dirty="0">
                <a:latin typeface="Century Schoolbook" pitchFamily="18" charset="0"/>
              </a:rPr>
              <a:t>Cultural prin natura motivelor sale</a:t>
            </a:r>
            <a:r>
              <a:rPr lang="ro-RO" dirty="0" smtClean="0">
                <a:latin typeface="Century Schoolbook" pitchFamily="18" charset="0"/>
              </a:rPr>
              <a:t>, prin </a:t>
            </a:r>
            <a:r>
              <a:rPr lang="ro-RO" dirty="0">
                <a:latin typeface="Century Schoolbook" pitchFamily="18" charset="0"/>
              </a:rPr>
              <a:t>locul de desfăşurare şi modul de organizare</a:t>
            </a:r>
            <a:r>
              <a:rPr lang="ro-RO" dirty="0" smtClean="0">
                <a:latin typeface="Century Schoolbook" pitchFamily="18" charset="0"/>
              </a:rPr>
              <a:t>, se </a:t>
            </a:r>
            <a:r>
              <a:rPr lang="ro-RO" dirty="0">
                <a:latin typeface="Century Schoolbook" pitchFamily="18" charset="0"/>
              </a:rPr>
              <a:t>integrează celui urban şi se interferează în acest perimetru cu cel de </a:t>
            </a:r>
            <a:r>
              <a:rPr lang="ro-RO" dirty="0" err="1">
                <a:latin typeface="Century Schoolbook" pitchFamily="18" charset="0"/>
              </a:rPr>
              <a:t>loisir</a:t>
            </a:r>
            <a:r>
              <a:rPr lang="ro-RO" dirty="0">
                <a:latin typeface="Century Schoolbook" pitchFamily="18" charset="0"/>
              </a:rPr>
              <a:t> şi cel de </a:t>
            </a:r>
            <a:r>
              <a:rPr lang="ro-RO" dirty="0" smtClean="0">
                <a:latin typeface="Century Schoolbook" pitchFamily="18" charset="0"/>
              </a:rPr>
              <a:t>afaceri. Produsul </a:t>
            </a:r>
            <a:r>
              <a:rPr lang="ro-RO" dirty="0">
                <a:latin typeface="Century Schoolbook" pitchFamily="18" charset="0"/>
              </a:rPr>
              <a:t>turistic cultural se constituie prin </a:t>
            </a:r>
            <a:r>
              <a:rPr lang="ro-RO" dirty="0" smtClean="0">
                <a:latin typeface="Century Schoolbook" pitchFamily="18" charset="0"/>
              </a:rPr>
              <a:t>sinteza </a:t>
            </a:r>
            <a:r>
              <a:rPr lang="ro-RO" dirty="0">
                <a:latin typeface="Century Schoolbook" pitchFamily="18" charset="0"/>
              </a:rPr>
              <a:t>a două grupe distincte de elemente</a:t>
            </a:r>
            <a:r>
              <a:rPr lang="ro-RO" dirty="0" smtClean="0">
                <a:latin typeface="Century Schoolbook" pitchFamily="18" charset="0"/>
              </a:rPr>
              <a:t>: cele culturale, dorinţă, obiect, ghid </a:t>
            </a:r>
            <a:r>
              <a:rPr lang="ro-RO" dirty="0">
                <a:latin typeface="Century Schoolbook" pitchFamily="18" charset="0"/>
              </a:rPr>
              <a:t>şi cele turistice</a:t>
            </a:r>
            <a:r>
              <a:rPr lang="ro-RO" dirty="0" smtClean="0">
                <a:latin typeface="Century Schoolbook" pitchFamily="18" charset="0"/>
              </a:rPr>
              <a:t>: mijloace </a:t>
            </a:r>
            <a:r>
              <a:rPr lang="ro-RO" dirty="0">
                <a:latin typeface="Century Schoolbook" pitchFamily="18" charset="0"/>
              </a:rPr>
              <a:t>de </a:t>
            </a:r>
            <a:r>
              <a:rPr lang="ro-RO" dirty="0" smtClean="0">
                <a:latin typeface="Century Schoolbook" pitchFamily="18" charset="0"/>
              </a:rPr>
              <a:t>transport, </a:t>
            </a:r>
            <a:r>
              <a:rPr lang="ro-RO" dirty="0">
                <a:latin typeface="Century Schoolbook" pitchFamily="18" charset="0"/>
              </a:rPr>
              <a:t>de găzduire şi de alimentaţie</a:t>
            </a:r>
            <a:r>
              <a:rPr lang="ro-RO" dirty="0" smtClean="0">
                <a:latin typeface="Century Schoolbook" pitchFamily="18" charset="0"/>
              </a:rPr>
              <a:t>.</a:t>
            </a:r>
          </a:p>
          <a:p>
            <a:r>
              <a:rPr lang="ro-RO" dirty="0" smtClean="0">
                <a:latin typeface="Century Schoolbook" pitchFamily="18" charset="0"/>
              </a:rPr>
              <a:t>	Turismul </a:t>
            </a:r>
            <a:r>
              <a:rPr lang="ro-RO" dirty="0">
                <a:latin typeface="Century Schoolbook" pitchFamily="18" charset="0"/>
              </a:rPr>
              <a:t>cultural include turismul în zonele urbane, în special sau mari oraşe istorice şi culturale instalaţiile lor, cum ar fi </a:t>
            </a:r>
            <a:r>
              <a:rPr lang="ro-RO" dirty="0" smtClean="0">
                <a:latin typeface="Century Schoolbook" pitchFamily="18" charset="0"/>
              </a:rPr>
              <a:t>muzee </a:t>
            </a:r>
            <a:r>
              <a:rPr lang="ro-RO" dirty="0">
                <a:latin typeface="Century Schoolbook" pitchFamily="18" charset="0"/>
              </a:rPr>
              <a:t>şi </a:t>
            </a:r>
            <a:r>
              <a:rPr lang="ro-RO" dirty="0" smtClean="0">
                <a:latin typeface="Century Schoolbook" pitchFamily="18" charset="0"/>
              </a:rPr>
              <a:t>teatre. Acesta </a:t>
            </a:r>
            <a:r>
              <a:rPr lang="ro-RO" dirty="0">
                <a:latin typeface="Century Schoolbook" pitchFamily="18" charset="0"/>
              </a:rPr>
              <a:t>poate include, de asemenea, turismul în zonele rurale prezentarea tradiţiilor comunităţilor indigene culturale (festivaluri de exemplu, ritualuri), şi valorile lor şi stilul de viaţă. </a:t>
            </a:r>
            <a:r>
              <a:rPr lang="ro-RO" dirty="0" smtClean="0">
                <a:latin typeface="Century Schoolbook" pitchFamily="18" charset="0"/>
              </a:rPr>
              <a:t>Este </a:t>
            </a:r>
            <a:r>
              <a:rPr lang="ro-RO" dirty="0">
                <a:latin typeface="Century Schoolbook" pitchFamily="18" charset="0"/>
              </a:rPr>
              <a:t>general acceptat faptul că turiştii cultural cheltuiesc mult mai mult decât turişti standard face. </a:t>
            </a:r>
            <a:endParaRPr lang="ro-RO" dirty="0" smtClean="0">
              <a:latin typeface="Century Schoolbook" pitchFamily="18" charset="0"/>
            </a:endParaRPr>
          </a:p>
          <a:p>
            <a:r>
              <a:rPr lang="ro-RO" dirty="0" smtClean="0">
                <a:latin typeface="Century Schoolbook" pitchFamily="18" charset="0"/>
              </a:rPr>
              <a:t>	Turismul </a:t>
            </a:r>
            <a:r>
              <a:rPr lang="ro-RO" dirty="0">
                <a:latin typeface="Century Schoolbook" pitchFamily="18" charset="0"/>
              </a:rPr>
              <a:t>cultural a fost definit ca "circulaţia persoanelor la atracţiile culturale departe de normal locul lor de reşedinţă, cu intenţia de a aduna informaţii şi experienţe noi pentru a satisface nevoile lor culturale".</a:t>
            </a:r>
            <a:endParaRPr lang="en-US" dirty="0">
              <a:latin typeface="Century Schoolbook" pitchFamily="18" charset="0"/>
            </a:endParaRPr>
          </a:p>
          <a:p>
            <a:endParaRPr lang="ro-RO" dirty="0" smtClean="0">
              <a:latin typeface="Century Schoolbook" pitchFamily="18" charset="0"/>
            </a:endParaRPr>
          </a:p>
          <a:p>
            <a:endParaRPr lang="en-US" dirty="0">
              <a:latin typeface="Century Schoolbook" pitchFamily="18" charset="0"/>
            </a:endParaRPr>
          </a:p>
          <a:p>
            <a:pPr algn="ctr"/>
            <a:endParaRPr lang="ro-RO" dirty="0" smtClean="0">
              <a:latin typeface="Century Schoolbook" pitchFamily="18" charset="0"/>
            </a:endParaRPr>
          </a:p>
          <a:p>
            <a:pPr algn="ctr"/>
            <a:endParaRPr lang="ro-RO" dirty="0">
              <a:latin typeface="Century Schoolbook" pitchFamily="18" charset="0"/>
            </a:endParaRPr>
          </a:p>
          <a:p>
            <a:pPr algn="ctr"/>
            <a:endParaRPr lang="ro-RO" dirty="0" smtClean="0">
              <a:latin typeface="Century Schoolbook" pitchFamily="18" charset="0"/>
            </a:endParaRPr>
          </a:p>
          <a:p>
            <a:pPr algn="ctr"/>
            <a:endParaRPr lang="ro-RO" dirty="0">
              <a:latin typeface="Century Schoolbook" pitchFamily="18" charset="0"/>
            </a:endParaRPr>
          </a:p>
          <a:p>
            <a:pPr algn="ctr"/>
            <a:endParaRPr lang="ro-RO" dirty="0" smtClean="0">
              <a:latin typeface="Century Schoolbook" pitchFamily="18" charset="0"/>
            </a:endParaRPr>
          </a:p>
          <a:p>
            <a:pPr algn="ctr"/>
            <a:endParaRPr lang="ro-RO" dirty="0">
              <a:latin typeface="Century Schoolbook" pitchFamily="18" charset="0"/>
            </a:endParaRPr>
          </a:p>
          <a:p>
            <a:pPr algn="ctr"/>
            <a:endParaRPr lang="ro-RO" dirty="0" smtClean="0">
              <a:latin typeface="Century Schoolbook" pitchFamily="18" charset="0"/>
            </a:endParaRPr>
          </a:p>
          <a:p>
            <a:pPr algn="ctr"/>
            <a:endParaRPr lang="ro-RO" dirty="0">
              <a:latin typeface="Century Schoolbook" pitchFamily="18" charset="0"/>
            </a:endParaRPr>
          </a:p>
          <a:p>
            <a:pPr algn="ctr"/>
            <a:endParaRPr lang="ro-RO" dirty="0" smtClean="0">
              <a:latin typeface="Century Schoolbook" pitchFamily="18" charset="0"/>
            </a:endParaRPr>
          </a:p>
          <a:p>
            <a:pPr algn="ctr"/>
            <a:endParaRPr lang="ro-RO" dirty="0">
              <a:latin typeface="Century Schoolbook" pitchFamily="18" charset="0"/>
            </a:endParaRPr>
          </a:p>
          <a:p>
            <a:pPr algn="ctr"/>
            <a:endParaRPr lang="ro-RO" dirty="0" smtClean="0">
              <a:latin typeface="Century Schoolbook" pitchFamily="18" charset="0"/>
            </a:endParaRPr>
          </a:p>
          <a:p>
            <a:pPr algn="ctr"/>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tăText 2"/>
          <p:cNvSpPr txBox="1"/>
          <p:nvPr/>
        </p:nvSpPr>
        <p:spPr>
          <a:xfrm>
            <a:off x="228600" y="228601"/>
            <a:ext cx="8763000" cy="6832640"/>
          </a:xfrm>
          <a:prstGeom prst="rect">
            <a:avLst/>
          </a:prstGeom>
          <a:noFill/>
        </p:spPr>
        <p:txBody>
          <a:bodyPr wrap="square" rtlCol="0">
            <a:spAutoFit/>
          </a:bodyPr>
          <a:lstStyle/>
          <a:p>
            <a:pPr algn="ct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Capitolul II.   - Studiu de caz</a:t>
            </a:r>
          </a:p>
          <a:p>
            <a:pPr algn="ctr"/>
            <a:r>
              <a:rPr lang="ro-RO" sz="2400" b="1" i="1" dirty="0" smtClean="0">
                <a:effectLst>
                  <a:outerShdw blurRad="38100" dist="38100" dir="2700000" algn="tl">
                    <a:srgbClr val="000000">
                      <a:alpha val="43137"/>
                    </a:srgbClr>
                  </a:outerShdw>
                </a:effectLst>
                <a:latin typeface="Century Schoolbook" pitchFamily="18" charset="0"/>
              </a:rPr>
              <a:t>		II.1  - Prezentarea agenţiei de turism </a:t>
            </a:r>
          </a:p>
          <a:p>
            <a:pPr algn="ctr"/>
            <a:r>
              <a:rPr lang="ro-RO" sz="2400" b="1" i="1" dirty="0" smtClean="0">
                <a:effectLst>
                  <a:outerShdw blurRad="38100" dist="38100" dir="2700000" algn="tl">
                    <a:srgbClr val="000000">
                      <a:alpha val="43137"/>
                    </a:srgbClr>
                  </a:outerShdw>
                </a:effectLst>
                <a:latin typeface="Century Schoolbook" pitchFamily="18" charset="0"/>
              </a:rPr>
              <a:t>			        II.2 </a:t>
            </a:r>
            <a:r>
              <a:rPr lang="ro-RO" sz="2400" b="1" i="1" dirty="0" err="1" smtClean="0">
                <a:effectLst>
                  <a:outerShdw blurRad="38100" dist="38100" dir="2700000" algn="tl">
                    <a:srgbClr val="000000">
                      <a:alpha val="43137"/>
                    </a:srgbClr>
                  </a:outerShdw>
                </a:effectLst>
                <a:latin typeface="Century Schoolbook" pitchFamily="18" charset="0"/>
              </a:rPr>
              <a:t>-O</a:t>
            </a:r>
            <a:r>
              <a:rPr lang="ro-RO" sz="2400" b="1" i="1" dirty="0" err="1" smtClean="0">
                <a:solidFill>
                  <a:schemeClr val="tx1"/>
                </a:solidFill>
                <a:effectLst>
                  <a:outerShdw blurRad="38100" dist="38100" dir="2700000" algn="tl">
                    <a:srgbClr val="000000">
                      <a:alpha val="43137"/>
                    </a:srgbClr>
                  </a:outerShdw>
                </a:effectLst>
                <a:latin typeface="Century Schoolbook" pitchFamily="18" charset="0"/>
              </a:rPr>
              <a:t>ferte</a:t>
            </a: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 turistice destinate turismului cultural</a:t>
            </a:r>
          </a:p>
          <a:p>
            <a:pPr algn="ct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 </a:t>
            </a:r>
          </a:p>
          <a:p>
            <a:pPr algn="ctr"/>
            <a:endParaRPr lang="ro-RO" sz="2400" b="1" i="1" dirty="0" smtClean="0">
              <a:solidFill>
                <a:schemeClr val="tx1"/>
              </a:solidFill>
              <a:effectLst>
                <a:outerShdw blurRad="38100" dist="38100" dir="2700000" algn="tl">
                  <a:srgbClr val="000000">
                    <a:alpha val="43137"/>
                  </a:srgbClr>
                </a:outerShdw>
              </a:effectLst>
              <a:latin typeface="Century Schoolbook" pitchFamily="18" charset="0"/>
            </a:endParaRPr>
          </a:p>
          <a:p>
            <a:pPr algn="ctr"/>
            <a:r>
              <a:rPr lang="ro-RO" sz="2400" b="1" i="1" dirty="0" smtClean="0">
                <a:effectLst>
                  <a:outerShdw blurRad="38100" dist="38100" dir="2700000" algn="tl">
                    <a:srgbClr val="000000">
                      <a:alpha val="43137"/>
                    </a:srgbClr>
                  </a:outerShdw>
                </a:effectLst>
                <a:latin typeface="Century Schoolbook" pitchFamily="18" charset="0"/>
              </a:rPr>
              <a:t>II.1  - Prezentarea agenţiei de turism</a:t>
            </a:r>
          </a:p>
          <a:p>
            <a:pPr algn="ctr"/>
            <a:endParaRPr lang="ro-RO" dirty="0">
              <a:solidFill>
                <a:schemeClr val="tx1"/>
              </a:solidFill>
              <a:latin typeface="Century Schoolbook" pitchFamily="18" charset="0"/>
            </a:endParaRPr>
          </a:p>
          <a:p>
            <a:pPr algn="ctr"/>
            <a:endParaRPr lang="ro-RO" dirty="0" smtClean="0">
              <a:latin typeface="Century Schoolbook" pitchFamily="18" charset="0"/>
            </a:endParaRPr>
          </a:p>
          <a:p>
            <a:r>
              <a:rPr lang="ro-RO" dirty="0" smtClean="0">
                <a:latin typeface="Century Schoolbook" pitchFamily="18" charset="0"/>
              </a:rPr>
              <a:t>	</a:t>
            </a:r>
            <a:r>
              <a:rPr lang="en-US" dirty="0" err="1" smtClean="0">
                <a:latin typeface="Century Schoolbook" pitchFamily="18" charset="0"/>
              </a:rPr>
              <a:t>Agen</a:t>
            </a:r>
            <a:r>
              <a:rPr lang="ro-RO" dirty="0" smtClean="0">
                <a:latin typeface="Century Schoolbook" pitchFamily="18" charset="0"/>
              </a:rPr>
              <a:t>ţ</a:t>
            </a:r>
            <a:r>
              <a:rPr lang="en-US" dirty="0" err="1" smtClean="0">
                <a:latin typeface="Century Schoolbook" pitchFamily="18" charset="0"/>
              </a:rPr>
              <a:t>ia</a:t>
            </a:r>
            <a:r>
              <a:rPr lang="en-US" dirty="0" smtClean="0">
                <a:latin typeface="Century Schoolbook" pitchFamily="18" charset="0"/>
              </a:rPr>
              <a:t> de </a:t>
            </a:r>
            <a:r>
              <a:rPr lang="en-US" dirty="0" err="1" smtClean="0">
                <a:latin typeface="Century Schoolbook" pitchFamily="18" charset="0"/>
              </a:rPr>
              <a:t>turism</a:t>
            </a:r>
            <a:r>
              <a:rPr lang="en-US" dirty="0" smtClean="0">
                <a:latin typeface="Century Schoolbook" pitchFamily="18" charset="0"/>
              </a:rPr>
              <a:t> ATLANTIC a </a:t>
            </a:r>
            <a:r>
              <a:rPr lang="en-US" dirty="0" err="1" smtClean="0">
                <a:latin typeface="Century Schoolbook" pitchFamily="18" charset="0"/>
              </a:rPr>
              <a:t>fost</a:t>
            </a:r>
            <a:r>
              <a:rPr lang="en-US" dirty="0" smtClean="0">
                <a:latin typeface="Century Schoolbook" pitchFamily="18" charset="0"/>
              </a:rPr>
              <a:t> </a:t>
            </a:r>
            <a:r>
              <a:rPr lang="en-US" dirty="0" err="1" smtClean="0">
                <a:latin typeface="Century Schoolbook" pitchFamily="18" charset="0"/>
              </a:rPr>
              <a:t>înfiin</a:t>
            </a:r>
            <a:r>
              <a:rPr lang="ro-RO" dirty="0" smtClean="0">
                <a:latin typeface="Century Schoolbook" pitchFamily="18" charset="0"/>
              </a:rPr>
              <a:t>ţ</a:t>
            </a:r>
            <a:r>
              <a:rPr lang="en-US" dirty="0" smtClean="0">
                <a:latin typeface="Century Schoolbook" pitchFamily="18" charset="0"/>
              </a:rPr>
              <a:t>at</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în</a:t>
            </a:r>
            <a:r>
              <a:rPr lang="en-US" dirty="0" smtClean="0">
                <a:latin typeface="Century Schoolbook" pitchFamily="18" charset="0"/>
              </a:rPr>
              <a:t> Iasi,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luna</a:t>
            </a:r>
            <a:r>
              <a:rPr lang="en-US" dirty="0" smtClean="0">
                <a:latin typeface="Century Schoolbook" pitchFamily="18" charset="0"/>
              </a:rPr>
              <a:t> </a:t>
            </a:r>
            <a:r>
              <a:rPr lang="en-US" dirty="0" err="1" smtClean="0">
                <a:latin typeface="Century Schoolbook" pitchFamily="18" charset="0"/>
              </a:rPr>
              <a:t>februarie</a:t>
            </a:r>
            <a:r>
              <a:rPr lang="en-US" dirty="0" smtClean="0">
                <a:latin typeface="Century Schoolbook" pitchFamily="18" charset="0"/>
              </a:rPr>
              <a:t> a </a:t>
            </a:r>
            <a:r>
              <a:rPr lang="en-US" dirty="0" err="1" smtClean="0">
                <a:latin typeface="Century Schoolbook" pitchFamily="18" charset="0"/>
              </a:rPr>
              <a:t>anului</a:t>
            </a:r>
            <a:r>
              <a:rPr lang="en-US" dirty="0" smtClean="0">
                <a:latin typeface="Century Schoolbook" pitchFamily="18" charset="0"/>
              </a:rPr>
              <a:t> 1996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dup</a:t>
            </a:r>
            <a:r>
              <a:rPr lang="ro-RO" dirty="0" smtClean="0">
                <a:latin typeface="Century Schoolbook" pitchFamily="18" charset="0"/>
              </a:rPr>
              <a:t>ă</a:t>
            </a:r>
            <a:r>
              <a:rPr lang="en-US" dirty="0" smtClean="0">
                <a:latin typeface="Century Schoolbook" pitchFamily="18" charset="0"/>
              </a:rPr>
              <a:t> 14 </a:t>
            </a:r>
            <a:r>
              <a:rPr lang="en-US" dirty="0" err="1" smtClean="0">
                <a:latin typeface="Century Schoolbook" pitchFamily="18" charset="0"/>
              </a:rPr>
              <a:t>ani</a:t>
            </a:r>
            <a:r>
              <a:rPr lang="en-US" dirty="0" smtClean="0">
                <a:latin typeface="Century Schoolbook" pitchFamily="18" charset="0"/>
              </a:rPr>
              <a:t> de </a:t>
            </a:r>
            <a:r>
              <a:rPr lang="en-US" dirty="0" err="1" smtClean="0">
                <a:latin typeface="Century Schoolbook" pitchFamily="18" charset="0"/>
              </a:rPr>
              <a:t>activitate</a:t>
            </a:r>
            <a:r>
              <a:rPr lang="en-US" dirty="0" smtClean="0">
                <a:latin typeface="Century Schoolbook" pitchFamily="18" charset="0"/>
              </a:rPr>
              <a:t> se </a:t>
            </a:r>
            <a:r>
              <a:rPr lang="en-US" dirty="0" err="1" smtClean="0">
                <a:latin typeface="Century Schoolbook" pitchFamily="18" charset="0"/>
              </a:rPr>
              <a:t>afl</a:t>
            </a:r>
            <a:r>
              <a:rPr lang="ro-RO" dirty="0" smtClean="0">
                <a:latin typeface="Century Schoolbook" pitchFamily="18" charset="0"/>
              </a:rPr>
              <a:t>ă</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topul</a:t>
            </a:r>
            <a:r>
              <a:rPr lang="en-US" dirty="0" smtClean="0">
                <a:latin typeface="Century Schoolbook" pitchFamily="18" charset="0"/>
              </a:rPr>
              <a:t> </a:t>
            </a:r>
            <a:r>
              <a:rPr lang="en-US" dirty="0" err="1" smtClean="0">
                <a:latin typeface="Century Schoolbook" pitchFamily="18" charset="0"/>
              </a:rPr>
              <a:t>firmelor</a:t>
            </a:r>
            <a:r>
              <a:rPr lang="en-US" dirty="0" smtClean="0">
                <a:latin typeface="Century Schoolbook" pitchFamily="18" charset="0"/>
              </a:rPr>
              <a:t> de </a:t>
            </a:r>
            <a:r>
              <a:rPr lang="en-US" dirty="0" err="1" smtClean="0">
                <a:latin typeface="Century Schoolbook" pitchFamily="18" charset="0"/>
              </a:rPr>
              <a:t>turism</a:t>
            </a:r>
            <a:r>
              <a:rPr lang="en-US" dirty="0" smtClean="0">
                <a:latin typeface="Century Schoolbook" pitchFamily="18" charset="0"/>
              </a:rPr>
              <a:t> din </a:t>
            </a:r>
            <a:r>
              <a:rPr lang="en-US" dirty="0" err="1" smtClean="0">
                <a:latin typeface="Century Schoolbook" pitchFamily="18" charset="0"/>
              </a:rPr>
              <a:t>zon</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lucru</a:t>
            </a:r>
            <a:r>
              <a:rPr lang="en-US" dirty="0" smtClean="0">
                <a:latin typeface="Century Schoolbook" pitchFamily="18" charset="0"/>
              </a:rPr>
              <a:t> </a:t>
            </a:r>
            <a:r>
              <a:rPr lang="en-US" dirty="0" err="1" smtClean="0">
                <a:latin typeface="Century Schoolbook" pitchFamily="18" charset="0"/>
              </a:rPr>
              <a:t>consacrat</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de </a:t>
            </a:r>
            <a:r>
              <a:rPr lang="en-US" dirty="0" err="1" smtClean="0">
                <a:latin typeface="Century Schoolbook" pitchFamily="18" charset="0"/>
              </a:rPr>
              <a:t>prezen</a:t>
            </a:r>
            <a:r>
              <a:rPr lang="ro-RO" dirty="0" err="1" smtClean="0">
                <a:latin typeface="Century Schoolbook" pitchFamily="18" charset="0"/>
              </a:rPr>
              <a:t>ţă</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topul</a:t>
            </a:r>
            <a:r>
              <a:rPr lang="en-US" dirty="0" smtClean="0">
                <a:latin typeface="Century Schoolbook" pitchFamily="18" charset="0"/>
              </a:rPr>
              <a:t> </a:t>
            </a:r>
            <a:r>
              <a:rPr lang="en-US" dirty="0" err="1" smtClean="0">
                <a:latin typeface="Century Schoolbook" pitchFamily="18" charset="0"/>
              </a:rPr>
              <a:t>firmelor</a:t>
            </a:r>
            <a:r>
              <a:rPr lang="en-US" dirty="0" smtClean="0">
                <a:latin typeface="Century Schoolbook" pitchFamily="18" charset="0"/>
              </a:rPr>
              <a:t> </a:t>
            </a:r>
            <a:r>
              <a:rPr lang="ro-RO" dirty="0" smtClean="0">
                <a:latin typeface="Century Schoolbook" pitchFamily="18" charset="0"/>
              </a:rPr>
              <a:t>î</a:t>
            </a:r>
            <a:r>
              <a:rPr lang="en-US" dirty="0" err="1" smtClean="0">
                <a:latin typeface="Century Schoolbook" pitchFamily="18" charset="0"/>
              </a:rPr>
              <a:t>ntocmit</a:t>
            </a:r>
            <a:r>
              <a:rPr lang="en-US" dirty="0" smtClean="0">
                <a:latin typeface="Century Schoolbook" pitchFamily="18" charset="0"/>
              </a:rPr>
              <a:t> de </a:t>
            </a:r>
            <a:r>
              <a:rPr lang="en-US" dirty="0" err="1" smtClean="0">
                <a:latin typeface="Century Schoolbook" pitchFamily="18" charset="0"/>
              </a:rPr>
              <a:t>Camerei</a:t>
            </a:r>
            <a:r>
              <a:rPr lang="en-US" dirty="0" smtClean="0">
                <a:latin typeface="Century Schoolbook" pitchFamily="18" charset="0"/>
              </a:rPr>
              <a:t> de Comer</a:t>
            </a:r>
            <a:r>
              <a:rPr lang="ro-RO" dirty="0" smtClean="0">
                <a:latin typeface="Century Schoolbook" pitchFamily="18" charset="0"/>
              </a:rPr>
              <a:t>ţ</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Industrie</a:t>
            </a:r>
            <a:r>
              <a:rPr lang="en-US" dirty="0" smtClean="0">
                <a:latin typeface="Century Schoolbook" pitchFamily="18" charset="0"/>
              </a:rPr>
              <a:t> - </a:t>
            </a:r>
            <a:r>
              <a:rPr lang="en-US" dirty="0" err="1" smtClean="0">
                <a:latin typeface="Century Schoolbook" pitchFamily="18" charset="0"/>
              </a:rPr>
              <a:t>Ia</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locul</a:t>
            </a:r>
            <a:r>
              <a:rPr lang="en-US" dirty="0" smtClean="0">
                <a:latin typeface="Century Schoolbook" pitchFamily="18" charset="0"/>
              </a:rPr>
              <a:t> I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anul</a:t>
            </a:r>
            <a:r>
              <a:rPr lang="en-US" dirty="0" smtClean="0">
                <a:latin typeface="Century Schoolbook" pitchFamily="18" charset="0"/>
              </a:rPr>
              <a:t> 2002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2003 la sec</a:t>
            </a:r>
            <a:r>
              <a:rPr lang="ro-RO" dirty="0" smtClean="0">
                <a:latin typeface="Century Schoolbook" pitchFamily="18" charset="0"/>
              </a:rPr>
              <a:t>ţ</a:t>
            </a:r>
            <a:r>
              <a:rPr lang="en-US" dirty="0" err="1" smtClean="0">
                <a:latin typeface="Century Schoolbook" pitchFamily="18" charset="0"/>
              </a:rPr>
              <a:t>iunea</a:t>
            </a:r>
            <a:r>
              <a:rPr lang="en-US" dirty="0" smtClean="0">
                <a:latin typeface="Century Schoolbook" pitchFamily="18" charset="0"/>
              </a:rPr>
              <a:t> </a:t>
            </a:r>
            <a:r>
              <a:rPr lang="en-US" dirty="0" err="1" smtClean="0">
                <a:latin typeface="Century Schoolbook" pitchFamily="18" charset="0"/>
              </a:rPr>
              <a:t>Turism</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Diploma de </a:t>
            </a:r>
            <a:r>
              <a:rPr lang="en-US" dirty="0" err="1" smtClean="0">
                <a:latin typeface="Century Schoolbook" pitchFamily="18" charset="0"/>
              </a:rPr>
              <a:t>Excelen</a:t>
            </a:r>
            <a:r>
              <a:rPr lang="ro-RO" dirty="0" err="1" smtClean="0">
                <a:latin typeface="Century Schoolbook" pitchFamily="18" charset="0"/>
              </a:rPr>
              <a:t>ţă</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anul</a:t>
            </a:r>
            <a:r>
              <a:rPr lang="en-US" dirty="0" smtClean="0">
                <a:latin typeface="Century Schoolbook" pitchFamily="18" charset="0"/>
              </a:rPr>
              <a:t> 2004. </a:t>
            </a:r>
            <a:r>
              <a:rPr lang="en-US" dirty="0" err="1" smtClean="0">
                <a:latin typeface="Century Schoolbook" pitchFamily="18" charset="0"/>
              </a:rPr>
              <a:t>Principalele</a:t>
            </a:r>
            <a:r>
              <a:rPr lang="en-US" dirty="0" smtClean="0">
                <a:latin typeface="Century Schoolbook" pitchFamily="18" charset="0"/>
              </a:rPr>
              <a:t> </a:t>
            </a:r>
            <a:r>
              <a:rPr lang="en-US" dirty="0" err="1" smtClean="0">
                <a:latin typeface="Century Schoolbook" pitchFamily="18" charset="0"/>
              </a:rPr>
              <a:t>segmente</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care le </a:t>
            </a:r>
            <a:r>
              <a:rPr lang="en-US" dirty="0" err="1" smtClean="0">
                <a:latin typeface="Century Schoolbook" pitchFamily="18" charset="0"/>
              </a:rPr>
              <a:t>acoper</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agen</a:t>
            </a:r>
            <a:r>
              <a:rPr lang="ro-RO" dirty="0" smtClean="0">
                <a:latin typeface="Century Schoolbook" pitchFamily="18" charset="0"/>
              </a:rPr>
              <a:t>ţ</a:t>
            </a:r>
            <a:r>
              <a:rPr lang="en-US" dirty="0" err="1" smtClean="0">
                <a:latin typeface="Century Schoolbook" pitchFamily="18" charset="0"/>
              </a:rPr>
              <a:t>ia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momentul</a:t>
            </a:r>
            <a:r>
              <a:rPr lang="en-US" dirty="0" smtClean="0">
                <a:latin typeface="Century Schoolbook" pitchFamily="18" charset="0"/>
              </a:rPr>
              <a:t> actual </a:t>
            </a:r>
            <a:r>
              <a:rPr lang="en-US" dirty="0" err="1" smtClean="0">
                <a:latin typeface="Century Schoolbook" pitchFamily="18" charset="0"/>
              </a:rPr>
              <a:t>sunt</a:t>
            </a:r>
            <a:r>
              <a:rPr lang="en-US" dirty="0" smtClean="0">
                <a:latin typeface="Century Schoolbook" pitchFamily="18" charset="0"/>
              </a:rPr>
              <a:t>: </a:t>
            </a:r>
          </a:p>
          <a:p>
            <a:pPr>
              <a:buFont typeface="Arial" pitchFamily="34" charset="0"/>
              <a:buChar char="•"/>
            </a:pPr>
            <a:r>
              <a:rPr lang="en-US" b="1" i="1" dirty="0" err="1" smtClean="0">
                <a:latin typeface="Century Schoolbook" pitchFamily="18" charset="0"/>
              </a:rPr>
              <a:t>Organizarea</a:t>
            </a:r>
            <a:r>
              <a:rPr lang="en-US" b="1" i="1" dirty="0" smtClean="0">
                <a:latin typeface="Century Schoolbook" pitchFamily="18" charset="0"/>
              </a:rPr>
              <a:t> de </a:t>
            </a:r>
            <a:r>
              <a:rPr lang="en-US" b="1" i="1" dirty="0" err="1" smtClean="0">
                <a:latin typeface="Century Schoolbook" pitchFamily="18" charset="0"/>
              </a:rPr>
              <a:t>conferin</a:t>
            </a:r>
            <a:r>
              <a:rPr lang="ro-RO" b="1" i="1" dirty="0" smtClean="0">
                <a:latin typeface="Century Schoolbook" pitchFamily="18" charset="0"/>
              </a:rPr>
              <a:t>ţ</a:t>
            </a:r>
            <a:r>
              <a:rPr lang="en-US" b="1" i="1" dirty="0" smtClean="0">
                <a:latin typeface="Century Schoolbook" pitchFamily="18" charset="0"/>
              </a:rPr>
              <a:t>e, </a:t>
            </a:r>
            <a:r>
              <a:rPr lang="en-US" b="1" i="1" dirty="0" err="1" smtClean="0">
                <a:latin typeface="Century Schoolbook" pitchFamily="18" charset="0"/>
              </a:rPr>
              <a:t>simpozioane</a:t>
            </a:r>
            <a:r>
              <a:rPr lang="en-US" b="1" i="1" dirty="0" smtClean="0">
                <a:latin typeface="Century Schoolbook" pitchFamily="18" charset="0"/>
              </a:rPr>
              <a:t>, </a:t>
            </a:r>
            <a:r>
              <a:rPr lang="en-US" b="1" i="1" dirty="0" err="1" smtClean="0">
                <a:latin typeface="Century Schoolbook" pitchFamily="18" charset="0"/>
              </a:rPr>
              <a:t>misiuni</a:t>
            </a:r>
            <a:r>
              <a:rPr lang="en-US" b="1" i="1" dirty="0" smtClean="0">
                <a:latin typeface="Century Schoolbook" pitchFamily="18" charset="0"/>
              </a:rPr>
              <a:t> </a:t>
            </a:r>
            <a:r>
              <a:rPr lang="en-US" b="1" i="1" dirty="0" err="1" smtClean="0">
                <a:latin typeface="Century Schoolbook" pitchFamily="18" charset="0"/>
              </a:rPr>
              <a:t>economice</a:t>
            </a:r>
            <a:r>
              <a:rPr lang="en-US" b="1" i="1" dirty="0" smtClean="0">
                <a:latin typeface="Century Schoolbook" pitchFamily="18" charset="0"/>
              </a:rPr>
              <a:t> </a:t>
            </a:r>
            <a:r>
              <a:rPr lang="ro-RO" b="1" i="1" dirty="0" smtClean="0">
                <a:latin typeface="Century Schoolbook" pitchFamily="18" charset="0"/>
              </a:rPr>
              <a:t>ş</a:t>
            </a:r>
            <a:r>
              <a:rPr lang="en-US" b="1" i="1" dirty="0" err="1" smtClean="0">
                <a:latin typeface="Century Schoolbook" pitchFamily="18" charset="0"/>
              </a:rPr>
              <a:t>i</a:t>
            </a:r>
            <a:r>
              <a:rPr lang="en-US" b="1" i="1" dirty="0" smtClean="0">
                <a:latin typeface="Century Schoolbook" pitchFamily="18" charset="0"/>
              </a:rPr>
              <a:t> </a:t>
            </a:r>
            <a:r>
              <a:rPr lang="en-US" b="1" i="1" dirty="0" err="1" smtClean="0">
                <a:latin typeface="Century Schoolbook" pitchFamily="18" charset="0"/>
              </a:rPr>
              <a:t>evenimente</a:t>
            </a:r>
            <a:r>
              <a:rPr lang="en-US" b="1" i="1" dirty="0" smtClean="0">
                <a:latin typeface="Century Schoolbook" pitchFamily="18" charset="0"/>
              </a:rPr>
              <a:t> </a:t>
            </a:r>
            <a:r>
              <a:rPr lang="en-US" b="1" i="1" dirty="0" err="1" smtClean="0">
                <a:latin typeface="Century Schoolbook" pitchFamily="18" charset="0"/>
              </a:rPr>
              <a:t>speciale</a:t>
            </a:r>
            <a:r>
              <a:rPr lang="en-US" b="1" i="1" dirty="0" smtClean="0">
                <a:latin typeface="Century Schoolbook" pitchFamily="18" charset="0"/>
              </a:rPr>
              <a:t> </a:t>
            </a:r>
            <a:r>
              <a:rPr lang="ro-RO" b="1" i="1" dirty="0" smtClean="0">
                <a:latin typeface="Century Schoolbook" pitchFamily="18" charset="0"/>
              </a:rPr>
              <a:t>î</a:t>
            </a:r>
            <a:r>
              <a:rPr lang="en-US" b="1" i="1" dirty="0" smtClean="0">
                <a:latin typeface="Century Schoolbook" pitchFamily="18" charset="0"/>
              </a:rPr>
              <a:t>n Romania </a:t>
            </a:r>
            <a:r>
              <a:rPr lang="ro-RO" b="1" i="1" dirty="0" smtClean="0">
                <a:latin typeface="Century Schoolbook" pitchFamily="18" charset="0"/>
              </a:rPr>
              <a:t>ş</a:t>
            </a:r>
            <a:r>
              <a:rPr lang="en-US" b="1" i="1" dirty="0" err="1" smtClean="0">
                <a:latin typeface="Century Schoolbook" pitchFamily="18" charset="0"/>
              </a:rPr>
              <a:t>i</a:t>
            </a:r>
            <a:r>
              <a:rPr lang="en-US" b="1" i="1" dirty="0" smtClean="0">
                <a:latin typeface="Century Schoolbook" pitchFamily="18" charset="0"/>
              </a:rPr>
              <a:t> </a:t>
            </a:r>
            <a:r>
              <a:rPr lang="ro-RO" b="1" i="1" dirty="0" smtClean="0">
                <a:latin typeface="Century Schoolbook" pitchFamily="18" charset="0"/>
              </a:rPr>
              <a:t>î</a:t>
            </a:r>
            <a:r>
              <a:rPr lang="en-US" b="1" i="1" dirty="0" smtClean="0">
                <a:latin typeface="Century Schoolbook" pitchFamily="18" charset="0"/>
              </a:rPr>
              <a:t>n </a:t>
            </a:r>
            <a:r>
              <a:rPr lang="en-US" b="1" i="1" dirty="0" err="1" smtClean="0">
                <a:latin typeface="Century Schoolbook" pitchFamily="18" charset="0"/>
              </a:rPr>
              <a:t>str</a:t>
            </a:r>
            <a:r>
              <a:rPr lang="ro-RO" b="1" i="1" dirty="0" smtClean="0">
                <a:latin typeface="Century Schoolbook" pitchFamily="18" charset="0"/>
              </a:rPr>
              <a:t>ă</a:t>
            </a:r>
            <a:r>
              <a:rPr lang="en-US" b="1" i="1" dirty="0" smtClean="0">
                <a:latin typeface="Century Schoolbook" pitchFamily="18" charset="0"/>
              </a:rPr>
              <a:t>in</a:t>
            </a:r>
            <a:r>
              <a:rPr lang="ro-RO" b="1" i="1" dirty="0" smtClean="0">
                <a:latin typeface="Century Schoolbook" pitchFamily="18" charset="0"/>
              </a:rPr>
              <a:t>ă</a:t>
            </a:r>
            <a:r>
              <a:rPr lang="en-US" b="1" i="1" dirty="0" err="1" smtClean="0">
                <a:latin typeface="Century Schoolbook" pitchFamily="18" charset="0"/>
              </a:rPr>
              <a:t>tate</a:t>
            </a:r>
            <a:endParaRPr lang="en-US" dirty="0" smtClean="0">
              <a:latin typeface="Century Schoolbook" pitchFamily="18" charset="0"/>
            </a:endParaRPr>
          </a:p>
          <a:p>
            <a:pPr>
              <a:buFont typeface="Arial" pitchFamily="34" charset="0"/>
              <a:buChar char="•"/>
            </a:pPr>
            <a:r>
              <a:rPr lang="en-US" b="1" i="1" dirty="0" err="1" smtClean="0">
                <a:latin typeface="Century Schoolbook" pitchFamily="18" charset="0"/>
              </a:rPr>
              <a:t>Circuite</a:t>
            </a:r>
            <a:r>
              <a:rPr lang="en-US" b="1" i="1" dirty="0" smtClean="0">
                <a:latin typeface="Century Schoolbook" pitchFamily="18" charset="0"/>
              </a:rPr>
              <a:t> </a:t>
            </a:r>
            <a:r>
              <a:rPr lang="ro-RO" b="1" i="1" dirty="0" smtClean="0">
                <a:latin typeface="Century Schoolbook" pitchFamily="18" charset="0"/>
              </a:rPr>
              <a:t>ş</a:t>
            </a:r>
            <a:r>
              <a:rPr lang="en-US" b="1" i="1" dirty="0" err="1" smtClean="0">
                <a:latin typeface="Century Schoolbook" pitchFamily="18" charset="0"/>
              </a:rPr>
              <a:t>i</a:t>
            </a:r>
            <a:r>
              <a:rPr lang="en-US" b="1" i="1" dirty="0" smtClean="0">
                <a:latin typeface="Century Schoolbook" pitchFamily="18" charset="0"/>
              </a:rPr>
              <a:t> </a:t>
            </a:r>
            <a:r>
              <a:rPr lang="en-US" b="1" i="1" dirty="0" err="1" smtClean="0">
                <a:latin typeface="Century Schoolbook" pitchFamily="18" charset="0"/>
              </a:rPr>
              <a:t>sejururi</a:t>
            </a:r>
            <a:r>
              <a:rPr lang="en-US" b="1" i="1" dirty="0" smtClean="0">
                <a:latin typeface="Century Schoolbook" pitchFamily="18" charset="0"/>
              </a:rPr>
              <a:t> interne</a:t>
            </a:r>
            <a:endParaRPr lang="ro-RO" b="1" i="1" dirty="0" smtClean="0">
              <a:latin typeface="Century Schoolbook" pitchFamily="18" charset="0"/>
            </a:endParaRPr>
          </a:p>
          <a:p>
            <a:pPr>
              <a:buFont typeface="Arial" pitchFamily="34" charset="0"/>
              <a:buChar char="•"/>
            </a:pPr>
            <a:r>
              <a:rPr lang="en-US" b="1" i="1" dirty="0" err="1" smtClean="0">
                <a:latin typeface="Century Schoolbook" pitchFamily="18" charset="0"/>
              </a:rPr>
              <a:t>Circuite</a:t>
            </a:r>
            <a:r>
              <a:rPr lang="en-US" b="1" i="1" dirty="0" smtClean="0">
                <a:latin typeface="Century Schoolbook" pitchFamily="18" charset="0"/>
              </a:rPr>
              <a:t> </a:t>
            </a:r>
            <a:r>
              <a:rPr lang="ro-RO" b="1" i="1" dirty="0" smtClean="0">
                <a:latin typeface="Century Schoolbook" pitchFamily="18" charset="0"/>
              </a:rPr>
              <a:t>ş</a:t>
            </a:r>
            <a:r>
              <a:rPr lang="en-US" b="1" i="1" dirty="0" err="1" smtClean="0">
                <a:latin typeface="Century Schoolbook" pitchFamily="18" charset="0"/>
              </a:rPr>
              <a:t>i</a:t>
            </a:r>
            <a:r>
              <a:rPr lang="en-US" b="1" i="1" dirty="0" smtClean="0">
                <a:latin typeface="Century Schoolbook" pitchFamily="18" charset="0"/>
              </a:rPr>
              <a:t> </a:t>
            </a:r>
            <a:r>
              <a:rPr lang="en-US" b="1" i="1" dirty="0" err="1" smtClean="0">
                <a:latin typeface="Century Schoolbook" pitchFamily="18" charset="0"/>
              </a:rPr>
              <a:t>sejururi</a:t>
            </a:r>
            <a:r>
              <a:rPr lang="en-US" b="1" i="1" dirty="0" smtClean="0">
                <a:latin typeface="Century Schoolbook" pitchFamily="18" charset="0"/>
              </a:rPr>
              <a:t> </a:t>
            </a:r>
            <a:r>
              <a:rPr lang="en-US" b="1" i="1" dirty="0" err="1" smtClean="0">
                <a:latin typeface="Century Schoolbook" pitchFamily="18" charset="0"/>
              </a:rPr>
              <a:t>externe</a:t>
            </a:r>
            <a:endParaRPr lang="ro-RO" b="1" i="1" dirty="0" smtClean="0">
              <a:latin typeface="Century Schoolbook" pitchFamily="18" charset="0"/>
            </a:endParaRPr>
          </a:p>
          <a:p>
            <a:pPr>
              <a:buFont typeface="Arial" pitchFamily="34" charset="0"/>
              <a:buChar char="•"/>
            </a:pPr>
            <a:r>
              <a:rPr lang="ro-RO" b="1" i="1" dirty="0" smtClean="0">
                <a:latin typeface="Century Schoolbook" pitchFamily="18" charset="0"/>
              </a:rPr>
              <a:t>Î</a:t>
            </a:r>
            <a:r>
              <a:rPr lang="it-IT" b="1" i="1" dirty="0" smtClean="0">
                <a:latin typeface="Century Schoolbook" pitchFamily="18" charset="0"/>
              </a:rPr>
              <a:t>nchirieri autocare, microbuze, autoturisme (rent-a-car)</a:t>
            </a:r>
            <a:endParaRPr lang="it-IT" dirty="0" smtClean="0">
              <a:latin typeface="Century Schoolbook" pitchFamily="18" charset="0"/>
            </a:endParaRPr>
          </a:p>
          <a:p>
            <a:pPr>
              <a:buFont typeface="Arial" pitchFamily="34" charset="0"/>
              <a:buChar char="•"/>
            </a:pPr>
            <a:r>
              <a:rPr lang="it-IT" b="1" i="1" dirty="0" smtClean="0">
                <a:latin typeface="Century Schoolbook" pitchFamily="18" charset="0"/>
              </a:rPr>
              <a:t>Asigur</a:t>
            </a:r>
            <a:r>
              <a:rPr lang="ro-RO" b="1" i="1" dirty="0" smtClean="0">
                <a:latin typeface="Century Schoolbook" pitchFamily="18" charset="0"/>
              </a:rPr>
              <a:t>ă</a:t>
            </a:r>
            <a:r>
              <a:rPr lang="it-IT" b="1" i="1" dirty="0" smtClean="0">
                <a:latin typeface="Century Schoolbook" pitchFamily="18" charset="0"/>
              </a:rPr>
              <a:t>ri medicale pentru c</a:t>
            </a:r>
            <a:r>
              <a:rPr lang="ro-RO" b="1" i="1" dirty="0" smtClean="0">
                <a:latin typeface="Century Schoolbook" pitchFamily="18" charset="0"/>
              </a:rPr>
              <a:t>ă</a:t>
            </a:r>
            <a:r>
              <a:rPr lang="it-IT" b="1" i="1" dirty="0" smtClean="0">
                <a:latin typeface="Century Schoolbook" pitchFamily="18" charset="0"/>
              </a:rPr>
              <a:t>l</a:t>
            </a:r>
            <a:r>
              <a:rPr lang="ro-RO" b="1" i="1" dirty="0" smtClean="0">
                <a:latin typeface="Century Schoolbook" pitchFamily="18" charset="0"/>
              </a:rPr>
              <a:t>ă</a:t>
            </a:r>
            <a:r>
              <a:rPr lang="it-IT" b="1" i="1" dirty="0" smtClean="0">
                <a:latin typeface="Century Schoolbook" pitchFamily="18" charset="0"/>
              </a:rPr>
              <a:t>torii </a:t>
            </a:r>
            <a:r>
              <a:rPr lang="ro-RO" b="1" i="1" dirty="0" smtClean="0">
                <a:latin typeface="Century Schoolbook" pitchFamily="18" charset="0"/>
              </a:rPr>
              <a:t>î</a:t>
            </a:r>
            <a:r>
              <a:rPr lang="it-IT" b="1" i="1" dirty="0" smtClean="0">
                <a:latin typeface="Century Schoolbook" pitchFamily="18" charset="0"/>
              </a:rPr>
              <a:t>n str</a:t>
            </a:r>
            <a:r>
              <a:rPr lang="ro-RO" b="1" i="1" dirty="0" smtClean="0">
                <a:latin typeface="Century Schoolbook" pitchFamily="18" charset="0"/>
              </a:rPr>
              <a:t>ă</a:t>
            </a:r>
            <a:r>
              <a:rPr lang="it-IT" b="1" i="1" dirty="0" smtClean="0">
                <a:latin typeface="Century Schoolbook" pitchFamily="18" charset="0"/>
              </a:rPr>
              <a:t>in</a:t>
            </a:r>
            <a:r>
              <a:rPr lang="ro-RO" b="1" i="1" dirty="0" smtClean="0">
                <a:latin typeface="Century Schoolbook" pitchFamily="18" charset="0"/>
              </a:rPr>
              <a:t>ă</a:t>
            </a:r>
            <a:r>
              <a:rPr lang="it-IT" b="1" i="1" dirty="0" smtClean="0">
                <a:latin typeface="Century Schoolbook" pitchFamily="18" charset="0"/>
              </a:rPr>
              <a:t>tate</a:t>
            </a:r>
            <a:endParaRPr lang="it-IT" dirty="0" smtClean="0">
              <a:latin typeface="Century Schoolbook" pitchFamily="18" charset="0"/>
            </a:endParaRPr>
          </a:p>
          <a:p>
            <a:endParaRPr lang="en-US" dirty="0" smtClean="0">
              <a:latin typeface="Century Schoolbook" pitchFamily="18" charset="0"/>
            </a:endParaRPr>
          </a:p>
        </p:txBody>
      </p:sp>
      <p:pic>
        <p:nvPicPr>
          <p:cNvPr id="4" name="Imagine 3" descr="ehq3yncrsfowouxxnk5mvdrzod0_.jpeg"/>
          <p:cNvPicPr>
            <a:picLocks noChangeAspect="1"/>
          </p:cNvPicPr>
          <p:nvPr/>
        </p:nvPicPr>
        <p:blipFill>
          <a:blip r:embed="rId2"/>
          <a:stretch>
            <a:fillRect/>
          </a:stretch>
        </p:blipFill>
        <p:spPr>
          <a:xfrm>
            <a:off x="381001" y="838200"/>
            <a:ext cx="2216728" cy="1219200"/>
          </a:xfrm>
          <a:prstGeom prst="rect">
            <a:avLst/>
          </a:prstGeom>
          <a:solidFill>
            <a:srgbClr val="FFFFFF">
              <a:shade val="85000"/>
            </a:srgbClr>
          </a:solidFill>
          <a:ln w="190500" cap="sq">
            <a:solidFill>
              <a:schemeClr val="tx2">
                <a:lumMod val="20000"/>
                <a:lumOff val="8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304800" y="457200"/>
            <a:ext cx="8382000" cy="6832640"/>
          </a:xfrm>
          <a:prstGeom prst="rect">
            <a:avLst/>
          </a:prstGeom>
          <a:noFill/>
        </p:spPr>
        <p:txBody>
          <a:bodyPr wrap="square" rtlCol="0">
            <a:spAutoFit/>
          </a:bodyPr>
          <a:lstStyle/>
          <a:p>
            <a:pPr algn="ctr"/>
            <a:r>
              <a:rPr lang="ro-RO" sz="2400" b="1" i="1" dirty="0" smtClean="0">
                <a:effectLst>
                  <a:outerShdw blurRad="38100" dist="38100" dir="2700000" algn="tl">
                    <a:srgbClr val="000000">
                      <a:alpha val="43137"/>
                    </a:srgbClr>
                  </a:outerShdw>
                </a:effectLst>
                <a:latin typeface="Century Schoolbook" pitchFamily="18" charset="0"/>
              </a:rPr>
              <a:t>II.2 </a:t>
            </a:r>
            <a:r>
              <a:rPr lang="ro-RO" sz="2400" b="1" i="1" dirty="0" err="1" smtClean="0">
                <a:effectLst>
                  <a:outerShdw blurRad="38100" dist="38100" dir="2700000" algn="tl">
                    <a:srgbClr val="000000">
                      <a:alpha val="43137"/>
                    </a:srgbClr>
                  </a:outerShdw>
                </a:effectLst>
                <a:latin typeface="Century Schoolbook" pitchFamily="18" charset="0"/>
              </a:rPr>
              <a:t>-O</a:t>
            </a:r>
            <a:r>
              <a:rPr lang="ro-RO" sz="2400" b="1" i="1" dirty="0" err="1" smtClean="0">
                <a:solidFill>
                  <a:schemeClr val="tx1"/>
                </a:solidFill>
                <a:effectLst>
                  <a:outerShdw blurRad="38100" dist="38100" dir="2700000" algn="tl">
                    <a:srgbClr val="000000">
                      <a:alpha val="43137"/>
                    </a:srgbClr>
                  </a:outerShdw>
                </a:effectLst>
                <a:latin typeface="Century Schoolbook" pitchFamily="18" charset="0"/>
              </a:rPr>
              <a:t>ferte</a:t>
            </a:r>
            <a:r>
              <a:rPr lang="ro-RO" sz="2400" b="1" i="1" dirty="0" smtClean="0">
                <a:solidFill>
                  <a:schemeClr val="tx1"/>
                </a:solidFill>
                <a:effectLst>
                  <a:outerShdw blurRad="38100" dist="38100" dir="2700000" algn="tl">
                    <a:srgbClr val="000000">
                      <a:alpha val="43137"/>
                    </a:srgbClr>
                  </a:outerShdw>
                </a:effectLst>
                <a:latin typeface="Century Schoolbook" pitchFamily="18" charset="0"/>
              </a:rPr>
              <a:t> turistice destinate turismului cultural</a:t>
            </a:r>
          </a:p>
          <a:p>
            <a:pPr algn="ctr"/>
            <a:endParaRPr lang="ro-RO" dirty="0">
              <a:latin typeface="Century Schoolbook" pitchFamily="18" charset="0"/>
            </a:endParaRPr>
          </a:p>
          <a:p>
            <a:pPr algn="ctr"/>
            <a:endParaRPr lang="ro-RO" dirty="0" smtClean="0">
              <a:latin typeface="Century Schoolbook" pitchFamily="18" charset="0"/>
            </a:endParaRPr>
          </a:p>
          <a:p>
            <a:pPr>
              <a:buFont typeface="Wingdings" pitchFamily="2" charset="2"/>
              <a:buChar char="Ø"/>
            </a:pPr>
            <a:r>
              <a:rPr lang="ro-RO" b="1" i="1" dirty="0" err="1" smtClean="0">
                <a:effectLst>
                  <a:outerShdw blurRad="38100" dist="38100" dir="2700000" algn="tl">
                    <a:srgbClr val="000000">
                      <a:alpha val="43137"/>
                    </a:srgbClr>
                  </a:outerShdw>
                </a:effectLst>
                <a:latin typeface="Century Schoolbook" pitchFamily="18" charset="0"/>
              </a:rPr>
              <a:t>Romania-Transfăgărăşan-Sovata-Păltiniş-V</a:t>
            </a:r>
            <a:r>
              <a:rPr lang="ro-RO" b="1" i="1" dirty="0" smtClean="0">
                <a:effectLst>
                  <a:outerShdw blurRad="38100" dist="38100" dir="2700000" algn="tl">
                    <a:srgbClr val="000000">
                      <a:alpha val="43137"/>
                    </a:srgbClr>
                  </a:outerShdw>
                </a:effectLst>
                <a:latin typeface="Century Schoolbook" pitchFamily="18" charset="0"/>
              </a:rPr>
              <a:t> Oltului </a:t>
            </a:r>
            <a:r>
              <a:rPr lang="ro-RO" dirty="0" smtClean="0">
                <a:latin typeface="Century Schoolbook" pitchFamily="18" charset="0"/>
              </a:rPr>
              <a:t>(16-18Iulie 2010)</a:t>
            </a:r>
          </a:p>
          <a:p>
            <a:pPr>
              <a:buFont typeface="Wingdings" pitchFamily="2" charset="2"/>
              <a:buChar char="Ø"/>
            </a:pPr>
            <a:r>
              <a:rPr lang="ro-RO" dirty="0" smtClean="0">
                <a:latin typeface="Century Schoolbook" pitchFamily="18" charset="0"/>
              </a:rPr>
              <a:t>Transport: Autocar</a:t>
            </a:r>
          </a:p>
          <a:p>
            <a:pPr>
              <a:buFont typeface="Wingdings" pitchFamily="2" charset="2"/>
              <a:buChar char="Ø"/>
            </a:pPr>
            <a:r>
              <a:rPr lang="ro-RO" dirty="0" smtClean="0">
                <a:latin typeface="Century Schoolbook" pitchFamily="18" charset="0"/>
              </a:rPr>
              <a:t>Descriere: </a:t>
            </a:r>
          </a:p>
          <a:p>
            <a:pPr lvl="1">
              <a:buFont typeface="Arial" pitchFamily="34" charset="0"/>
              <a:buChar char="•"/>
            </a:pPr>
            <a:r>
              <a:rPr lang="ro-RO" dirty="0" smtClean="0">
                <a:latin typeface="Century Schoolbook" pitchFamily="18" charset="0"/>
              </a:rPr>
              <a:t>Ziua I  Vineri, 16 Iulie</a:t>
            </a:r>
          </a:p>
          <a:p>
            <a:pPr algn="just"/>
            <a:endParaRPr lang="ro-RO" dirty="0" smtClean="0">
              <a:latin typeface="Century Schoolbook" pitchFamily="18" charset="0"/>
            </a:endParaRPr>
          </a:p>
          <a:p>
            <a:pPr algn="just"/>
            <a:r>
              <a:rPr lang="ro-RO" dirty="0" smtClean="0">
                <a:latin typeface="Century Schoolbook" pitchFamily="18" charset="0"/>
              </a:rPr>
              <a:t>	Ora 6.30 plecare din Bucureşti din faţa restaurantului Cina cu autocarul pe traseul Găeşti – Piteşti – Curtea de Argeş (vizitarea Mănăstirii şi Fântâna lui Manole) – Cetatea Poenari (Vlad </a:t>
            </a:r>
            <a:r>
              <a:rPr lang="ro-RO" dirty="0" err="1" smtClean="0">
                <a:latin typeface="Century Schoolbook" pitchFamily="18" charset="0"/>
              </a:rPr>
              <a:t>Ţepes</a:t>
            </a:r>
            <a:r>
              <a:rPr lang="ro-RO" dirty="0" smtClean="0">
                <a:latin typeface="Century Schoolbook" pitchFamily="18" charset="0"/>
              </a:rPr>
              <a:t>) – Baraj Vidraru (popas) – Drumul Transfăgărăşan – Cabana Capra (popas) – Tunelul Balea – Cabana Balea </a:t>
            </a:r>
            <a:r>
              <a:rPr lang="ro-RO" dirty="0" err="1" smtClean="0">
                <a:latin typeface="Century Schoolbook" pitchFamily="18" charset="0"/>
              </a:rPr>
              <a:t>Lâc</a:t>
            </a:r>
            <a:r>
              <a:rPr lang="ro-RO" dirty="0" smtClean="0">
                <a:latin typeface="Century Schoolbook" pitchFamily="18" charset="0"/>
              </a:rPr>
              <a:t> (popas 1 ora) – Balea Cascada – </a:t>
            </a:r>
            <a:r>
              <a:rPr lang="ro-RO" dirty="0" err="1" smtClean="0">
                <a:latin typeface="Century Schoolbook" pitchFamily="18" charset="0"/>
              </a:rPr>
              <a:t>Cărtişoara</a:t>
            </a:r>
            <a:r>
              <a:rPr lang="ro-RO" dirty="0" smtClean="0">
                <a:latin typeface="Century Schoolbook" pitchFamily="18" charset="0"/>
              </a:rPr>
              <a:t> – Sibiu (Dejun pe cont propriu şi vizitarea oraşului) – Mediaş. Cazare  ora 18.30 Hotel Edelweiss-3*.La ora 20.30-Cina la restaurantul hotelului.</a:t>
            </a:r>
          </a:p>
          <a:p>
            <a:pPr lvl="1">
              <a:buFont typeface="Arial" pitchFamily="34" charset="0"/>
              <a:buChar char="•"/>
            </a:pPr>
            <a:r>
              <a:rPr lang="ro-RO" dirty="0" smtClean="0">
                <a:latin typeface="Century Schoolbook" pitchFamily="18" charset="0"/>
              </a:rPr>
              <a:t>Ziua a II-a  Sâmbătă, 17 Iulie</a:t>
            </a:r>
          </a:p>
          <a:p>
            <a:pPr algn="ctr"/>
            <a:endParaRPr lang="ro-RO" dirty="0" smtClean="0">
              <a:latin typeface="Century Schoolbook" pitchFamily="18" charset="0"/>
            </a:endParaRPr>
          </a:p>
          <a:p>
            <a:pPr algn="just"/>
            <a:r>
              <a:rPr lang="ro-RO" dirty="0" smtClean="0">
                <a:latin typeface="Century Schoolbook" pitchFamily="18" charset="0"/>
              </a:rPr>
              <a:t>	Ora 8.30- mic dejun. Plecare cu autocarul pe traseul Staţiunea Bazna ( vizitare) – Târnăveni– Praid (vizitarea Salina) –Sovata (vizitare şi Dejun pe cont propriu la Terasele din zonă-2 ore) – Sighişoara (vizitarea centrului medieval-o ora) – Mediaş –Cazare şi cină –ora 20.30-H.Edelweiss.</a:t>
            </a:r>
          </a:p>
          <a:p>
            <a:pPr algn="ctr"/>
            <a:endParaRPr lang="ro-RO" dirty="0" smtClean="0">
              <a:latin typeface="Century Schoolbook" pitchFamily="18" charset="0"/>
            </a:endParaRPr>
          </a:p>
          <a:p>
            <a:pPr algn="ctr"/>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chemă logică: Bandă perforată 2"/>
          <p:cNvSpPr/>
          <p:nvPr/>
        </p:nvSpPr>
        <p:spPr>
          <a:xfrm>
            <a:off x="2133600" y="2362200"/>
            <a:ext cx="4953000" cy="1981200"/>
          </a:xfrm>
          <a:prstGeom prst="flowChartPunchedTap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asetăText 1"/>
          <p:cNvSpPr txBox="1"/>
          <p:nvPr/>
        </p:nvSpPr>
        <p:spPr>
          <a:xfrm>
            <a:off x="838200" y="304801"/>
            <a:ext cx="7772400" cy="4524315"/>
          </a:xfrm>
          <a:prstGeom prst="rect">
            <a:avLst/>
          </a:prstGeom>
          <a:noFill/>
        </p:spPr>
        <p:txBody>
          <a:bodyPr wrap="square" rtlCol="0">
            <a:spAutoFit/>
          </a:bodyPr>
          <a:lstStyle/>
          <a:p>
            <a:pPr lvl="1">
              <a:buFont typeface="Arial" pitchFamily="34" charset="0"/>
              <a:buChar char="•"/>
            </a:pPr>
            <a:r>
              <a:rPr lang="ro-RO" dirty="0" smtClean="0">
                <a:latin typeface="Century Schoolbook" pitchFamily="18" charset="0"/>
              </a:rPr>
              <a:t>Ziua a III-a  Duminică, 18 Iulie</a:t>
            </a:r>
          </a:p>
          <a:p>
            <a:pPr algn="ctr"/>
            <a:endParaRPr lang="ro-RO" dirty="0" smtClean="0">
              <a:latin typeface="Century Schoolbook" pitchFamily="18" charset="0"/>
            </a:endParaRPr>
          </a:p>
          <a:p>
            <a:pPr algn="just"/>
            <a:r>
              <a:rPr lang="ro-RO" dirty="0" smtClean="0">
                <a:latin typeface="Century Schoolbook" pitchFamily="18" charset="0"/>
              </a:rPr>
              <a:t>	Ora 9.00- mic dejun. Plecare cu autocarul pe traseul Sibiu – Dumbrava Sibiului (vizitare) –  staţiunea Păltiniş (vizitare ) – Valea Oltului – Mănăstirea Cozia (vizitare) – Dejun pe cont propriu la terasa Motelului Cozia – Căciulata – Călimăneşti – Vâlcea – Piteşti – Găeşti – Bucureşti. Sosire in faţa restaurantului Cina în jurul orei 21.00.</a:t>
            </a:r>
          </a:p>
          <a:p>
            <a:pPr algn="just"/>
            <a:r>
              <a:rPr lang="ro-RO" dirty="0" smtClean="0">
                <a:latin typeface="Century Schoolbook" pitchFamily="18" charset="0"/>
              </a:rPr>
              <a:t>  </a:t>
            </a:r>
            <a:endParaRPr lang="ro-RO" dirty="0" smtClean="0">
              <a:solidFill>
                <a:srgbClr val="003399"/>
              </a:solidFill>
              <a:latin typeface="Century Schoolbook" pitchFamily="18" charset="0"/>
            </a:endParaRPr>
          </a:p>
          <a:p>
            <a:pPr algn="ctr"/>
            <a:r>
              <a:rPr lang="ro-RO" dirty="0" smtClean="0">
                <a:solidFill>
                  <a:srgbClr val="003399"/>
                </a:solidFill>
                <a:latin typeface="Century Schoolbook" pitchFamily="18" charset="0"/>
              </a:rPr>
              <a:t>Tarife</a:t>
            </a:r>
          </a:p>
          <a:p>
            <a:pPr algn="ctr"/>
            <a:endParaRPr lang="ro-RO" dirty="0">
              <a:solidFill>
                <a:srgbClr val="003399"/>
              </a:solidFill>
              <a:latin typeface="Century Schoolbook" pitchFamily="18" charset="0"/>
            </a:endParaRPr>
          </a:p>
          <a:p>
            <a:pPr algn="ctr"/>
            <a:r>
              <a:rPr lang="ro-RO" dirty="0" smtClean="0">
                <a:solidFill>
                  <a:srgbClr val="003399"/>
                </a:solidFill>
                <a:latin typeface="Century Schoolbook" pitchFamily="18" charset="0"/>
              </a:rPr>
              <a:t>450 RON / pers. Autocar peste 40 pers.</a:t>
            </a:r>
          </a:p>
          <a:p>
            <a:pPr algn="ctr"/>
            <a:endParaRPr lang="ro-RO" dirty="0" smtClean="0">
              <a:solidFill>
                <a:srgbClr val="003399"/>
              </a:solidFill>
              <a:latin typeface="Century Schoolbook" pitchFamily="18" charset="0"/>
            </a:endParaRPr>
          </a:p>
          <a:p>
            <a:pPr algn="ctr"/>
            <a:r>
              <a:rPr lang="ro-RO" dirty="0" smtClean="0">
                <a:solidFill>
                  <a:srgbClr val="003399"/>
                </a:solidFill>
                <a:latin typeface="Century Schoolbook" pitchFamily="18" charset="0"/>
              </a:rPr>
              <a:t>510  RON / pers. Autocar sub 40 pers</a:t>
            </a:r>
          </a:p>
          <a:p>
            <a:pPr algn="ctr"/>
            <a:endParaRPr lang="ro-RO" dirty="0" smtClean="0">
              <a:latin typeface="Century Schoolbook" pitchFamily="18" charset="0"/>
            </a:endParaRPr>
          </a:p>
          <a:p>
            <a:pPr algn="ctr"/>
            <a:endParaRPr lang="ro-RO" dirty="0" smtClean="0">
              <a:latin typeface="Century Schoolbook" pitchFamily="18" charset="0"/>
            </a:endParaRPr>
          </a:p>
          <a:p>
            <a:endParaRPr lang="en-US" dirty="0">
              <a:latin typeface="Century Schoolbook" pitchFamily="18" charset="0"/>
            </a:endParaRPr>
          </a:p>
        </p:txBody>
      </p:sp>
      <p:pic>
        <p:nvPicPr>
          <p:cNvPr id="4" name="Imagine 3" descr="cascada-balea.jpg"/>
          <p:cNvPicPr>
            <a:picLocks noChangeAspect="1"/>
          </p:cNvPicPr>
          <p:nvPr/>
        </p:nvPicPr>
        <p:blipFill>
          <a:blip r:embed="rId2"/>
          <a:stretch>
            <a:fillRect/>
          </a:stretch>
        </p:blipFill>
        <p:spPr>
          <a:xfrm rot="19926373">
            <a:off x="704062" y="3272271"/>
            <a:ext cx="2158194" cy="28775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asetăText 6"/>
          <p:cNvSpPr txBox="1"/>
          <p:nvPr/>
        </p:nvSpPr>
        <p:spPr>
          <a:xfrm>
            <a:off x="3352800" y="5715000"/>
            <a:ext cx="2057400" cy="369332"/>
          </a:xfrm>
          <a:prstGeom prst="rect">
            <a:avLst/>
          </a:prstGeom>
          <a:noFill/>
        </p:spPr>
        <p:txBody>
          <a:bodyPr wrap="square" rtlCol="0">
            <a:spAutoFit/>
          </a:bodyPr>
          <a:lstStyle/>
          <a:p>
            <a:pPr algn="ctr"/>
            <a:r>
              <a:rPr lang="ro-RO" dirty="0" smtClean="0">
                <a:latin typeface="Century Schoolbook" pitchFamily="18" charset="0"/>
              </a:rPr>
              <a:t>Cascada</a:t>
            </a:r>
            <a:r>
              <a:rPr lang="en-US" dirty="0" smtClean="0">
                <a:latin typeface="Century Schoolbook" pitchFamily="18" charset="0"/>
              </a:rPr>
              <a:t> </a:t>
            </a:r>
            <a:r>
              <a:rPr lang="ro-RO" dirty="0" smtClean="0">
                <a:latin typeface="Century Schoolbook" pitchFamily="18" charset="0"/>
              </a:rPr>
              <a:t>Bâlea</a:t>
            </a:r>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tăText 1"/>
          <p:cNvSpPr txBox="1"/>
          <p:nvPr/>
        </p:nvSpPr>
        <p:spPr>
          <a:xfrm>
            <a:off x="228600" y="533400"/>
            <a:ext cx="8686800" cy="6186309"/>
          </a:xfrm>
          <a:prstGeom prst="rect">
            <a:avLst/>
          </a:prstGeom>
          <a:noFill/>
        </p:spPr>
        <p:txBody>
          <a:bodyPr wrap="square" rtlCol="0">
            <a:spAutoFit/>
          </a:bodyPr>
          <a:lstStyle/>
          <a:p>
            <a:pPr>
              <a:buFont typeface="Wingdings" pitchFamily="2" charset="2"/>
              <a:buChar char="Ø"/>
            </a:pPr>
            <a:r>
              <a:rPr lang="ro-RO" dirty="0" smtClean="0">
                <a:latin typeface="Century Schoolbook" pitchFamily="18" charset="0"/>
              </a:rPr>
              <a:t>   </a:t>
            </a:r>
            <a:r>
              <a:rPr lang="en-US" sz="2000" b="1" i="1" dirty="0" smtClean="0">
                <a:effectLst>
                  <a:outerShdw blurRad="38100" dist="38100" dir="2700000" algn="tl">
                    <a:srgbClr val="000000">
                      <a:alpha val="43137"/>
                    </a:srgbClr>
                  </a:outerShdw>
                </a:effectLst>
                <a:latin typeface="Century Schoolbook" pitchFamily="18" charset="0"/>
              </a:rPr>
              <a:t>Romania</a:t>
            </a:r>
            <a:r>
              <a:rPr lang="ro-RO" sz="2000" b="1" i="1" dirty="0">
                <a:effectLst>
                  <a:outerShdw blurRad="38100" dist="38100" dir="2700000" algn="tl">
                    <a:srgbClr val="000000">
                      <a:alpha val="43137"/>
                    </a:srgbClr>
                  </a:outerShdw>
                </a:effectLst>
                <a:latin typeface="Century Schoolbook" pitchFamily="18" charset="0"/>
              </a:rPr>
              <a:t>-</a:t>
            </a:r>
            <a:r>
              <a:rPr lang="en-US" sz="2000" b="1" i="1" dirty="0" smtClean="0">
                <a:effectLst>
                  <a:outerShdw blurRad="38100" dist="38100" dir="2700000" algn="tl">
                    <a:srgbClr val="000000">
                      <a:alpha val="43137"/>
                    </a:srgbClr>
                  </a:outerShdw>
                </a:effectLst>
                <a:latin typeface="Century Schoolbook" pitchFamily="18" charset="0"/>
              </a:rPr>
              <a:t>Delta Dun</a:t>
            </a:r>
            <a:r>
              <a:rPr lang="ro-RO" sz="2000" b="1" i="1" dirty="0" smtClean="0">
                <a:effectLst>
                  <a:outerShdw blurRad="38100" dist="38100" dir="2700000" algn="tl">
                    <a:srgbClr val="000000">
                      <a:alpha val="43137"/>
                    </a:srgbClr>
                  </a:outerShdw>
                </a:effectLst>
                <a:latin typeface="Century Schoolbook" pitchFamily="18" charset="0"/>
              </a:rPr>
              <a:t>ă</a:t>
            </a:r>
            <a:r>
              <a:rPr lang="en-US" sz="2000" b="1" i="1" dirty="0" err="1" smtClean="0">
                <a:effectLst>
                  <a:outerShdw blurRad="38100" dist="38100" dir="2700000" algn="tl">
                    <a:srgbClr val="000000">
                      <a:alpha val="43137"/>
                    </a:srgbClr>
                  </a:outerShdw>
                </a:effectLst>
                <a:latin typeface="Century Schoolbook" pitchFamily="18" charset="0"/>
              </a:rPr>
              <a:t>rii-Tulcea</a:t>
            </a:r>
            <a:r>
              <a:rPr lang="en-US" sz="2000" b="1" i="1" dirty="0" smtClean="0">
                <a:effectLst>
                  <a:outerShdw blurRad="38100" dist="38100" dir="2700000" algn="tl">
                    <a:srgbClr val="000000">
                      <a:alpha val="43137"/>
                    </a:srgbClr>
                  </a:outerShdw>
                </a:effectLst>
                <a:latin typeface="Century Schoolbook" pitchFamily="18" charset="0"/>
              </a:rPr>
              <a:t> </a:t>
            </a:r>
            <a:r>
              <a:rPr lang="en-US" dirty="0" smtClean="0">
                <a:latin typeface="Century Schoolbook" pitchFamily="18" charset="0"/>
              </a:rPr>
              <a:t>(</a:t>
            </a:r>
            <a:r>
              <a:rPr lang="ro-RO" dirty="0" smtClean="0">
                <a:latin typeface="Century Schoolbook" pitchFamily="18" charset="0"/>
              </a:rPr>
              <a:t>25-29 </a:t>
            </a:r>
            <a:r>
              <a:rPr lang="en-US" dirty="0" err="1" smtClean="0">
                <a:latin typeface="Century Schoolbook" pitchFamily="18" charset="0"/>
              </a:rPr>
              <a:t>iunie</a:t>
            </a:r>
            <a:r>
              <a:rPr lang="en-US" dirty="0" smtClean="0">
                <a:latin typeface="Century Schoolbook" pitchFamily="18" charset="0"/>
              </a:rPr>
              <a:t> 2010)</a:t>
            </a:r>
          </a:p>
          <a:p>
            <a:pPr marL="342900" indent="-342900">
              <a:buFont typeface="Wingdings" pitchFamily="2" charset="2"/>
              <a:buChar char="Ø"/>
            </a:pPr>
            <a:r>
              <a:rPr lang="en-US" dirty="0" smtClean="0">
                <a:latin typeface="Century Schoolbook" pitchFamily="18" charset="0"/>
              </a:rPr>
              <a:t>Transport: </a:t>
            </a:r>
            <a:r>
              <a:rPr lang="en-US" dirty="0" err="1" smtClean="0">
                <a:latin typeface="Century Schoolbook" pitchFamily="18" charset="0"/>
              </a:rPr>
              <a:t>Autocar</a:t>
            </a:r>
            <a:endParaRPr lang="en-US" dirty="0" smtClean="0">
              <a:latin typeface="Century Schoolbook" pitchFamily="18" charset="0"/>
            </a:endParaRPr>
          </a:p>
          <a:p>
            <a:pPr>
              <a:buFont typeface="Wingdings" pitchFamily="2" charset="2"/>
              <a:buChar char="Ø"/>
            </a:pPr>
            <a:r>
              <a:rPr lang="ro-RO" dirty="0" smtClean="0">
                <a:latin typeface="Century Schoolbook" pitchFamily="18" charset="0"/>
              </a:rPr>
              <a:t>   </a:t>
            </a:r>
            <a:r>
              <a:rPr lang="en-US" dirty="0" err="1" smtClean="0">
                <a:latin typeface="Century Schoolbook" pitchFamily="18" charset="0"/>
              </a:rPr>
              <a:t>Descriere</a:t>
            </a:r>
            <a:r>
              <a:rPr lang="en-US" dirty="0" smtClean="0">
                <a:latin typeface="Century Schoolbook" pitchFamily="18" charset="0"/>
              </a:rPr>
              <a:t>: </a:t>
            </a:r>
          </a:p>
          <a:p>
            <a:pPr lvl="1">
              <a:buFont typeface="Arial" pitchFamily="34" charset="0"/>
              <a:buChar char="•"/>
            </a:pPr>
            <a:r>
              <a:rPr lang="en-US" dirty="0" smtClean="0">
                <a:latin typeface="Century Schoolbook" pitchFamily="18" charset="0"/>
              </a:rPr>
              <a:t> </a:t>
            </a:r>
            <a:r>
              <a:rPr lang="ro-RO" dirty="0" smtClean="0">
                <a:latin typeface="Century Schoolbook" pitchFamily="18" charset="0"/>
              </a:rPr>
              <a:t>	</a:t>
            </a:r>
            <a:r>
              <a:rPr lang="en-US" dirty="0" err="1" smtClean="0">
                <a:latin typeface="Century Schoolbook" pitchFamily="18" charset="0"/>
              </a:rPr>
              <a:t>Ziua</a:t>
            </a:r>
            <a:r>
              <a:rPr lang="en-US" dirty="0" smtClean="0">
                <a:latin typeface="Century Schoolbook" pitchFamily="18" charset="0"/>
              </a:rPr>
              <a:t> I  </a:t>
            </a:r>
            <a:r>
              <a:rPr lang="en-US" dirty="0" err="1" smtClean="0">
                <a:latin typeface="Century Schoolbook" pitchFamily="18" charset="0"/>
              </a:rPr>
              <a:t>Vineri</a:t>
            </a:r>
            <a:r>
              <a:rPr lang="en-US" dirty="0" smtClean="0">
                <a:latin typeface="Century Schoolbook" pitchFamily="18" charset="0"/>
              </a:rPr>
              <a:t>, 25 </a:t>
            </a:r>
            <a:r>
              <a:rPr lang="en-US" dirty="0" err="1" smtClean="0">
                <a:latin typeface="Century Schoolbook" pitchFamily="18" charset="0"/>
              </a:rPr>
              <a:t>Iunie</a:t>
            </a:r>
            <a:endParaRPr lang="en-US" dirty="0" smtClean="0">
              <a:latin typeface="Century Schoolbook" pitchFamily="18" charset="0"/>
            </a:endParaRPr>
          </a:p>
          <a:p>
            <a:endParaRPr lang="en-US" dirty="0" smtClean="0">
              <a:latin typeface="Century Schoolbook" pitchFamily="18" charset="0"/>
            </a:endParaRPr>
          </a:p>
          <a:p>
            <a:pPr algn="just"/>
            <a:r>
              <a:rPr lang="ro-RO"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7:30 </a:t>
            </a:r>
            <a:r>
              <a:rPr lang="en-US" dirty="0" err="1" smtClean="0">
                <a:latin typeface="Century Schoolbook" pitchFamily="18" charset="0"/>
              </a:rPr>
              <a:t>Plecare</a:t>
            </a:r>
            <a:r>
              <a:rPr lang="en-US" dirty="0" smtClean="0">
                <a:latin typeface="Century Schoolbook" pitchFamily="18" charset="0"/>
              </a:rPr>
              <a:t> din </a:t>
            </a:r>
            <a:r>
              <a:rPr lang="en-US" dirty="0" err="1" smtClean="0">
                <a:latin typeface="Century Schoolbook" pitchFamily="18" charset="0"/>
              </a:rPr>
              <a:t>Bucure</a:t>
            </a:r>
            <a:r>
              <a:rPr lang="ro-RO" dirty="0" smtClean="0">
                <a:latin typeface="Century Schoolbook" pitchFamily="18" charset="0"/>
              </a:rPr>
              <a:t>ş</a:t>
            </a:r>
            <a:r>
              <a:rPr lang="en-US" dirty="0" err="1" smtClean="0">
                <a:latin typeface="Century Schoolbook" pitchFamily="18" charset="0"/>
              </a:rPr>
              <a:t>ti</a:t>
            </a:r>
            <a:r>
              <a:rPr lang="en-US" dirty="0" smtClean="0">
                <a:latin typeface="Century Schoolbook" pitchFamily="18" charset="0"/>
              </a:rPr>
              <a:t> din </a:t>
            </a:r>
            <a:r>
              <a:rPr lang="en-US" dirty="0" err="1" smtClean="0">
                <a:latin typeface="Century Schoolbook" pitchFamily="18" charset="0"/>
              </a:rPr>
              <a:t>fa</a:t>
            </a:r>
            <a:r>
              <a:rPr lang="ro-RO" dirty="0" smtClean="0">
                <a:latin typeface="Century Schoolbook" pitchFamily="18" charset="0"/>
              </a:rPr>
              <a:t>ţ</a:t>
            </a:r>
            <a:r>
              <a:rPr lang="en-US" dirty="0" smtClean="0">
                <a:latin typeface="Century Schoolbook" pitchFamily="18" charset="0"/>
              </a:rPr>
              <a:t>a </a:t>
            </a:r>
            <a:r>
              <a:rPr lang="en-US" dirty="0" err="1" smtClean="0">
                <a:latin typeface="Century Schoolbook" pitchFamily="18" charset="0"/>
              </a:rPr>
              <a:t>restaurantului</a:t>
            </a:r>
            <a:r>
              <a:rPr lang="en-US" dirty="0" smtClean="0">
                <a:latin typeface="Century Schoolbook" pitchFamily="18" charset="0"/>
              </a:rPr>
              <a:t> </a:t>
            </a:r>
            <a:r>
              <a:rPr lang="en-US" dirty="0" err="1" smtClean="0">
                <a:latin typeface="Century Schoolbook" pitchFamily="18" charset="0"/>
              </a:rPr>
              <a:t>Cina</a:t>
            </a:r>
            <a:r>
              <a:rPr lang="en-US" dirty="0" smtClean="0">
                <a:latin typeface="Century Schoolbook" pitchFamily="18" charset="0"/>
              </a:rPr>
              <a:t>., cu </a:t>
            </a:r>
            <a:r>
              <a:rPr lang="en-US" dirty="0" err="1" smtClean="0">
                <a:latin typeface="Century Schoolbook" pitchFamily="18" charset="0"/>
              </a:rPr>
              <a:t>autocarul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a:t>
            </a:r>
            <a:r>
              <a:rPr lang="en-US" dirty="0" err="1" smtClean="0">
                <a:latin typeface="Century Schoolbook" pitchFamily="18" charset="0"/>
              </a:rPr>
              <a:t>traseul</a:t>
            </a:r>
            <a:r>
              <a:rPr lang="en-US" dirty="0" smtClean="0">
                <a:latin typeface="Century Schoolbook" pitchFamily="18" charset="0"/>
              </a:rPr>
              <a:t>: </a:t>
            </a:r>
            <a:r>
              <a:rPr lang="en-US" dirty="0" err="1" smtClean="0">
                <a:latin typeface="Century Schoolbook" pitchFamily="18" charset="0"/>
              </a:rPr>
              <a:t>Urziceni</a:t>
            </a:r>
            <a:r>
              <a:rPr lang="en-US" dirty="0" smtClean="0">
                <a:latin typeface="Century Schoolbook" pitchFamily="18" charset="0"/>
              </a:rPr>
              <a:t> – </a:t>
            </a:r>
            <a:r>
              <a:rPr lang="en-US" dirty="0" err="1" smtClean="0">
                <a:latin typeface="Century Schoolbook" pitchFamily="18" charset="0"/>
              </a:rPr>
              <a:t>Slobozia</a:t>
            </a:r>
            <a:r>
              <a:rPr lang="en-US" dirty="0" smtClean="0">
                <a:latin typeface="Century Schoolbook" pitchFamily="18" charset="0"/>
              </a:rPr>
              <a:t> – T</a:t>
            </a:r>
            <a:r>
              <a:rPr lang="ro-RO" dirty="0" smtClean="0">
                <a:latin typeface="Century Schoolbook" pitchFamily="18" charset="0"/>
              </a:rPr>
              <a:t>â</a:t>
            </a:r>
            <a:r>
              <a:rPr lang="en-US" dirty="0" err="1" smtClean="0">
                <a:latin typeface="Century Schoolbook" pitchFamily="18" charset="0"/>
              </a:rPr>
              <a:t>ndarei</a:t>
            </a:r>
            <a:r>
              <a:rPr lang="en-US" dirty="0" smtClean="0">
                <a:latin typeface="Century Schoolbook" pitchFamily="18" charset="0"/>
              </a:rPr>
              <a:t> – H</a:t>
            </a:r>
            <a:r>
              <a:rPr lang="ro-RO" dirty="0" smtClean="0">
                <a:latin typeface="Century Schoolbook" pitchFamily="18" charset="0"/>
              </a:rPr>
              <a:t>â</a:t>
            </a:r>
            <a:r>
              <a:rPr lang="en-US" dirty="0" smtClean="0">
                <a:latin typeface="Century Schoolbook" pitchFamily="18" charset="0"/>
              </a:rPr>
              <a:t>r</a:t>
            </a:r>
            <a:r>
              <a:rPr lang="ro-RO" dirty="0" smtClean="0">
                <a:latin typeface="Century Schoolbook" pitchFamily="18" charset="0"/>
              </a:rPr>
              <a:t>ş</a:t>
            </a:r>
            <a:r>
              <a:rPr lang="en-US" dirty="0" smtClean="0">
                <a:latin typeface="Century Schoolbook" pitchFamily="18" charset="0"/>
              </a:rPr>
              <a:t>ova – </a:t>
            </a:r>
            <a:r>
              <a:rPr lang="en-US" dirty="0" err="1" smtClean="0">
                <a:latin typeface="Century Schoolbook" pitchFamily="18" charset="0"/>
              </a:rPr>
              <a:t>Topolog</a:t>
            </a:r>
            <a:r>
              <a:rPr lang="en-US" dirty="0" smtClean="0">
                <a:latin typeface="Century Schoolbook" pitchFamily="18" charset="0"/>
              </a:rPr>
              <a:t> (</a:t>
            </a:r>
            <a:r>
              <a:rPr lang="en-US" dirty="0" err="1" smtClean="0">
                <a:latin typeface="Century Schoolbook" pitchFamily="18" charset="0"/>
              </a:rPr>
              <a:t>popas</a:t>
            </a:r>
            <a:r>
              <a:rPr lang="en-US" dirty="0" smtClean="0">
                <a:latin typeface="Century Schoolbook" pitchFamily="18" charset="0"/>
              </a:rPr>
              <a:t>) – </a:t>
            </a:r>
            <a:r>
              <a:rPr lang="en-US" dirty="0" err="1" smtClean="0">
                <a:latin typeface="Century Schoolbook" pitchFamily="18" charset="0"/>
              </a:rPr>
              <a:t>Tulcea</a:t>
            </a:r>
            <a:r>
              <a:rPr lang="en-US"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13.30 - </a:t>
            </a:r>
            <a:r>
              <a:rPr lang="en-US" dirty="0" err="1" smtClean="0">
                <a:latin typeface="Century Schoolbook" pitchFamily="18" charset="0"/>
              </a:rPr>
              <a:t>cazare</a:t>
            </a:r>
            <a:r>
              <a:rPr lang="en-US" dirty="0" smtClean="0">
                <a:latin typeface="Century Schoolbook" pitchFamily="18" charset="0"/>
              </a:rPr>
              <a:t> Hotel Delta 3*** (</a:t>
            </a:r>
            <a:r>
              <a:rPr lang="en-US" dirty="0" err="1" smtClean="0">
                <a:latin typeface="Century Schoolbook" pitchFamily="18" charset="0"/>
              </a:rPr>
              <a:t>dotat</a:t>
            </a:r>
            <a:r>
              <a:rPr lang="en-US" dirty="0" smtClean="0">
                <a:latin typeface="Century Schoolbook" pitchFamily="18" charset="0"/>
              </a:rPr>
              <a:t> cu  </a:t>
            </a:r>
            <a:r>
              <a:rPr lang="en-US" dirty="0" err="1" smtClean="0">
                <a:latin typeface="Century Schoolbook" pitchFamily="18" charset="0"/>
              </a:rPr>
              <a:t>piscin</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interioar</a:t>
            </a:r>
            <a:r>
              <a:rPr lang="ro-RO" dirty="0" smtClean="0">
                <a:latin typeface="Century Schoolbook" pitchFamily="18" charset="0"/>
              </a:rPr>
              <a:t>ă</a:t>
            </a:r>
            <a:r>
              <a:rPr lang="en-US"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14:00- </a:t>
            </a:r>
            <a:r>
              <a:rPr lang="en-US" dirty="0" err="1" smtClean="0">
                <a:latin typeface="Century Schoolbook" pitchFamily="18" charset="0"/>
              </a:rPr>
              <a:t>dejun</a:t>
            </a:r>
            <a:r>
              <a:rPr lang="en-US" dirty="0" smtClean="0">
                <a:latin typeface="Century Schoolbook" pitchFamily="18" charset="0"/>
              </a:rPr>
              <a:t> la </a:t>
            </a:r>
            <a:r>
              <a:rPr lang="en-US" dirty="0" err="1" smtClean="0">
                <a:latin typeface="Century Schoolbook" pitchFamily="18" charset="0"/>
              </a:rPr>
              <a:t>restaurantul</a:t>
            </a:r>
            <a:r>
              <a:rPr lang="en-US" dirty="0" smtClean="0">
                <a:latin typeface="Century Schoolbook" pitchFamily="18" charset="0"/>
              </a:rPr>
              <a:t> </a:t>
            </a:r>
            <a:r>
              <a:rPr lang="en-US" dirty="0" err="1" smtClean="0">
                <a:latin typeface="Century Schoolbook" pitchFamily="18" charset="0"/>
              </a:rPr>
              <a:t>hotelului</a:t>
            </a:r>
            <a:r>
              <a:rPr lang="en-US" dirty="0" smtClean="0">
                <a:latin typeface="Century Schoolbook" pitchFamily="18" charset="0"/>
              </a:rPr>
              <a:t> Delta. La </a:t>
            </a:r>
            <a:r>
              <a:rPr lang="en-US" dirty="0" err="1" smtClean="0">
                <a:latin typeface="Century Schoolbook" pitchFamily="18" charset="0"/>
              </a:rPr>
              <a:t>ora</a:t>
            </a:r>
            <a:r>
              <a:rPr lang="en-US" dirty="0" smtClean="0">
                <a:latin typeface="Century Schoolbook" pitchFamily="18" charset="0"/>
              </a:rPr>
              <a:t> 16:00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autocarul</a:t>
            </a:r>
            <a:r>
              <a:rPr lang="en-US" dirty="0" smtClean="0">
                <a:latin typeface="Century Schoolbook" pitchFamily="18" charset="0"/>
              </a:rPr>
              <a:t> la m</a:t>
            </a:r>
            <a:r>
              <a:rPr lang="ro-RO" dirty="0" smtClean="0">
                <a:latin typeface="Century Schoolbook" pitchFamily="18" charset="0"/>
              </a:rPr>
              <a:t>ă</a:t>
            </a:r>
            <a:r>
              <a:rPr lang="en-US" dirty="0" smtClean="0">
                <a:latin typeface="Century Schoolbook" pitchFamily="18" charset="0"/>
              </a:rPr>
              <a:t>n</a:t>
            </a:r>
            <a:r>
              <a:rPr lang="ro-RO" dirty="0" smtClean="0">
                <a:latin typeface="Century Schoolbook" pitchFamily="18" charset="0"/>
              </a:rPr>
              <a:t>ă</a:t>
            </a:r>
            <a:r>
              <a:rPr lang="en-US" dirty="0" err="1" smtClean="0">
                <a:latin typeface="Century Schoolbook" pitchFamily="18" charset="0"/>
              </a:rPr>
              <a:t>stirile</a:t>
            </a:r>
            <a:r>
              <a:rPr lang="en-US" dirty="0" smtClean="0">
                <a:latin typeface="Century Schoolbook" pitchFamily="18" charset="0"/>
              </a:rPr>
              <a:t> Coco</a:t>
            </a:r>
            <a:r>
              <a:rPr lang="ro-RO" dirty="0" smtClean="0">
                <a:latin typeface="Century Schoolbook" pitchFamily="18" charset="0"/>
              </a:rPr>
              <a:t>ş</a:t>
            </a:r>
            <a:r>
              <a:rPr lang="en-US" dirty="0" err="1" smtClean="0">
                <a:latin typeface="Century Schoolbook" pitchFamily="18" charset="0"/>
              </a:rPr>
              <a:t>ul</a:t>
            </a:r>
            <a:r>
              <a:rPr lang="en-US" dirty="0" smtClean="0">
                <a:latin typeface="Century Schoolbook" pitchFamily="18" charset="0"/>
              </a:rPr>
              <a:t> </a:t>
            </a:r>
            <a:r>
              <a:rPr lang="ro-RO" dirty="0" smtClean="0">
                <a:latin typeface="Century Schoolbook" pitchFamily="18" charset="0"/>
              </a:rPr>
              <a:t>ş</a:t>
            </a:r>
            <a:r>
              <a:rPr lang="en-US" dirty="0" err="1" smtClean="0">
                <a:latin typeface="Century Schoolbook" pitchFamily="18" charset="0"/>
              </a:rPr>
              <a:t>i</a:t>
            </a:r>
            <a:r>
              <a:rPr lang="en-US" dirty="0" smtClean="0">
                <a:latin typeface="Century Schoolbook" pitchFamily="18" charset="0"/>
              </a:rPr>
              <a:t> </a:t>
            </a:r>
            <a:r>
              <a:rPr lang="en-US" dirty="0" err="1" smtClean="0">
                <a:latin typeface="Century Schoolbook" pitchFamily="18" charset="0"/>
              </a:rPr>
              <a:t>Celik–Deree</a:t>
            </a:r>
            <a:r>
              <a:rPr lang="en-US" dirty="0" smtClean="0">
                <a:latin typeface="Century Schoolbook" pitchFamily="18" charset="0"/>
              </a:rPr>
              <a:t>. </a:t>
            </a:r>
            <a:r>
              <a:rPr lang="en-US" dirty="0" err="1" smtClean="0">
                <a:latin typeface="Century Schoolbook" pitchFamily="18" charset="0"/>
              </a:rPr>
              <a:t>Cina</a:t>
            </a:r>
            <a:r>
              <a:rPr lang="en-US" dirty="0" smtClean="0">
                <a:latin typeface="Century Schoolbook" pitchFamily="18" charset="0"/>
              </a:rPr>
              <a:t> – </a:t>
            </a:r>
            <a:r>
              <a:rPr lang="en-US" dirty="0" err="1" smtClean="0">
                <a:latin typeface="Century Schoolbook" pitchFamily="18" charset="0"/>
              </a:rPr>
              <a:t>ora</a:t>
            </a:r>
            <a:r>
              <a:rPr lang="en-US" dirty="0" smtClean="0">
                <a:latin typeface="Century Schoolbook" pitchFamily="18" charset="0"/>
              </a:rPr>
              <a:t> 20:30 la </a:t>
            </a:r>
            <a:r>
              <a:rPr lang="en-US" dirty="0" err="1" smtClean="0">
                <a:latin typeface="Century Schoolbook" pitchFamily="18" charset="0"/>
              </a:rPr>
              <a:t>restaurantul</a:t>
            </a:r>
            <a:r>
              <a:rPr lang="en-US" dirty="0" smtClean="0">
                <a:latin typeface="Century Schoolbook" pitchFamily="18" charset="0"/>
              </a:rPr>
              <a:t> </a:t>
            </a:r>
            <a:r>
              <a:rPr lang="en-US" dirty="0" err="1" smtClean="0">
                <a:latin typeface="Century Schoolbook" pitchFamily="18" charset="0"/>
              </a:rPr>
              <a:t>hotelului</a:t>
            </a:r>
            <a:r>
              <a:rPr lang="en-US" dirty="0" smtClean="0">
                <a:latin typeface="Century Schoolbook" pitchFamily="18" charset="0"/>
              </a:rPr>
              <a:t> Delta. </a:t>
            </a:r>
            <a:endParaRPr lang="ro-RO" dirty="0" smtClean="0">
              <a:latin typeface="Century Schoolbook" pitchFamily="18" charset="0"/>
            </a:endParaRPr>
          </a:p>
          <a:p>
            <a:pPr algn="just"/>
            <a:endParaRPr lang="ro-RO" dirty="0" smtClean="0">
              <a:latin typeface="Century Schoolbook" pitchFamily="18" charset="0"/>
            </a:endParaRPr>
          </a:p>
          <a:p>
            <a:pPr lvl="1" algn="just">
              <a:buFont typeface="Arial" pitchFamily="34" charset="0"/>
              <a:buChar char="•"/>
            </a:pPr>
            <a:r>
              <a:rPr lang="en-US" dirty="0" err="1" smtClean="0">
                <a:latin typeface="Century Schoolbook" pitchFamily="18" charset="0"/>
              </a:rPr>
              <a:t>Ziua</a:t>
            </a:r>
            <a:r>
              <a:rPr lang="en-US" dirty="0" smtClean="0">
                <a:latin typeface="Century Schoolbook" pitchFamily="18" charset="0"/>
              </a:rPr>
              <a:t> a II-a  S</a:t>
            </a:r>
            <a:r>
              <a:rPr lang="ro-RO" dirty="0" smtClean="0">
                <a:latin typeface="Century Schoolbook" pitchFamily="18" charset="0"/>
              </a:rPr>
              <a:t>â</a:t>
            </a:r>
            <a:r>
              <a:rPr lang="en-US" dirty="0" err="1" smtClean="0">
                <a:latin typeface="Century Schoolbook" pitchFamily="18" charset="0"/>
              </a:rPr>
              <a:t>mb</a:t>
            </a:r>
            <a:r>
              <a:rPr lang="ro-RO" dirty="0" smtClean="0">
                <a:latin typeface="Century Schoolbook" pitchFamily="18" charset="0"/>
              </a:rPr>
              <a:t>ă</a:t>
            </a:r>
            <a:r>
              <a:rPr lang="en-US" dirty="0" smtClean="0">
                <a:latin typeface="Century Schoolbook" pitchFamily="18" charset="0"/>
              </a:rPr>
              <a:t>t</a:t>
            </a:r>
            <a:r>
              <a:rPr lang="ro-RO" dirty="0" smtClean="0">
                <a:latin typeface="Century Schoolbook" pitchFamily="18" charset="0"/>
              </a:rPr>
              <a:t>ă</a:t>
            </a:r>
            <a:r>
              <a:rPr lang="en-US" dirty="0" smtClean="0">
                <a:latin typeface="Century Schoolbook" pitchFamily="18" charset="0"/>
              </a:rPr>
              <a:t>, 26 </a:t>
            </a:r>
            <a:r>
              <a:rPr lang="en-US" dirty="0" err="1" smtClean="0">
                <a:latin typeface="Century Schoolbook" pitchFamily="18" charset="0"/>
              </a:rPr>
              <a:t>Iunie</a:t>
            </a:r>
            <a:endParaRPr lang="en-US" dirty="0" smtClean="0">
              <a:latin typeface="Century Schoolbook" pitchFamily="18" charset="0"/>
            </a:endParaRPr>
          </a:p>
          <a:p>
            <a:endParaRPr lang="en-US" dirty="0" smtClean="0">
              <a:latin typeface="Century Schoolbook" pitchFamily="18" charset="0"/>
            </a:endParaRPr>
          </a:p>
          <a:p>
            <a:pPr algn="just"/>
            <a:r>
              <a:rPr lang="ro-RO" dirty="0" smtClean="0">
                <a:latin typeface="Century Schoolbook" pitchFamily="18" charset="0"/>
              </a:rPr>
              <a:t>	</a:t>
            </a:r>
            <a:r>
              <a:rPr lang="en-US" dirty="0" err="1" smtClean="0">
                <a:latin typeface="Century Schoolbook" pitchFamily="18" charset="0"/>
              </a:rPr>
              <a:t>Ora</a:t>
            </a:r>
            <a:r>
              <a:rPr lang="en-US" dirty="0" smtClean="0">
                <a:latin typeface="Century Schoolbook" pitchFamily="18" charset="0"/>
              </a:rPr>
              <a:t> 8:00  </a:t>
            </a:r>
            <a:r>
              <a:rPr lang="en-US" dirty="0" err="1" smtClean="0">
                <a:latin typeface="Century Schoolbook" pitchFamily="18" charset="0"/>
              </a:rPr>
              <a:t>mic</a:t>
            </a:r>
            <a:r>
              <a:rPr lang="en-US" dirty="0" smtClean="0">
                <a:latin typeface="Century Schoolbook" pitchFamily="18" charset="0"/>
              </a:rPr>
              <a:t> </a:t>
            </a:r>
            <a:r>
              <a:rPr lang="en-US" dirty="0" err="1" smtClean="0">
                <a:latin typeface="Century Schoolbook" pitchFamily="18" charset="0"/>
              </a:rPr>
              <a:t>dejun–bufet</a:t>
            </a:r>
            <a:r>
              <a:rPr lang="en-US" dirty="0" smtClean="0">
                <a:latin typeface="Century Schoolbook" pitchFamily="18" charset="0"/>
              </a:rPr>
              <a:t> </a:t>
            </a:r>
            <a:r>
              <a:rPr lang="en-US" dirty="0" err="1" smtClean="0">
                <a:latin typeface="Century Schoolbook" pitchFamily="18" charset="0"/>
              </a:rPr>
              <a:t>suedez</a:t>
            </a:r>
            <a:r>
              <a:rPr lang="en-US" dirty="0" smtClean="0">
                <a:latin typeface="Century Schoolbook" pitchFamily="18" charset="0"/>
              </a:rPr>
              <a:t>. </a:t>
            </a:r>
            <a:r>
              <a:rPr lang="en-US" dirty="0" err="1" smtClean="0">
                <a:latin typeface="Century Schoolbook" pitchFamily="18" charset="0"/>
              </a:rPr>
              <a:t>Plecare</a:t>
            </a:r>
            <a:r>
              <a:rPr lang="en-US" dirty="0" smtClean="0">
                <a:latin typeface="Century Schoolbook" pitchFamily="18" charset="0"/>
              </a:rPr>
              <a:t> cu </a:t>
            </a:r>
            <a:r>
              <a:rPr lang="en-US" dirty="0" err="1" smtClean="0">
                <a:latin typeface="Century Schoolbook" pitchFamily="18" charset="0"/>
              </a:rPr>
              <a:t>vaporul</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bra</a:t>
            </a:r>
            <a:r>
              <a:rPr lang="ro-RO" dirty="0" smtClean="0">
                <a:latin typeface="Century Schoolbook" pitchFamily="18" charset="0"/>
              </a:rPr>
              <a:t>ţ</a:t>
            </a:r>
            <a:r>
              <a:rPr lang="en-US" dirty="0" err="1" smtClean="0">
                <a:latin typeface="Century Schoolbook" pitchFamily="18" charset="0"/>
              </a:rPr>
              <a:t>ul</a:t>
            </a:r>
            <a:r>
              <a:rPr lang="en-US" dirty="0" smtClean="0">
                <a:latin typeface="Century Schoolbook" pitchFamily="18" charset="0"/>
              </a:rPr>
              <a:t> </a:t>
            </a:r>
            <a:r>
              <a:rPr lang="en-US" dirty="0" err="1" smtClean="0">
                <a:latin typeface="Century Schoolbook" pitchFamily="18" charset="0"/>
              </a:rPr>
              <a:t>Chilia</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a:t>
            </a:r>
            <a:r>
              <a:rPr lang="en-US" dirty="0" err="1" smtClean="0">
                <a:latin typeface="Century Schoolbook" pitchFamily="18" charset="0"/>
              </a:rPr>
              <a:t>traseul</a:t>
            </a:r>
            <a:r>
              <a:rPr lang="en-US" dirty="0" smtClean="0">
                <a:latin typeface="Century Schoolbook" pitchFamily="18" charset="0"/>
              </a:rPr>
              <a:t>: </a:t>
            </a:r>
            <a:r>
              <a:rPr lang="en-US" dirty="0" err="1" smtClean="0">
                <a:latin typeface="Century Schoolbook" pitchFamily="18" charset="0"/>
              </a:rPr>
              <a:t>Ceat</a:t>
            </a:r>
            <a:r>
              <a:rPr lang="ro-RO" dirty="0" smtClean="0">
                <a:latin typeface="Century Schoolbook" pitchFamily="18" charset="0"/>
              </a:rPr>
              <a:t>ă</a:t>
            </a:r>
            <a:r>
              <a:rPr lang="en-US" dirty="0" err="1" smtClean="0">
                <a:latin typeface="Century Schoolbook" pitchFamily="18" charset="0"/>
              </a:rPr>
              <a:t>lchioi</a:t>
            </a:r>
            <a:r>
              <a:rPr lang="en-US" dirty="0" smtClean="0">
                <a:latin typeface="Century Schoolbook" pitchFamily="18" charset="0"/>
              </a:rPr>
              <a:t> – Ismail – </a:t>
            </a:r>
            <a:r>
              <a:rPr lang="en-US" dirty="0" err="1" smtClean="0">
                <a:latin typeface="Century Schoolbook" pitchFamily="18" charset="0"/>
              </a:rPr>
              <a:t>Pardina</a:t>
            </a:r>
            <a:r>
              <a:rPr lang="en-US" dirty="0" smtClean="0">
                <a:latin typeface="Century Schoolbook" pitchFamily="18" charset="0"/>
              </a:rPr>
              <a:t> – </a:t>
            </a:r>
            <a:r>
              <a:rPr lang="en-US" dirty="0" err="1" smtClean="0">
                <a:latin typeface="Century Schoolbook" pitchFamily="18" charset="0"/>
              </a:rPr>
              <a:t>Chilia</a:t>
            </a:r>
            <a:r>
              <a:rPr lang="en-US" dirty="0" smtClean="0">
                <a:latin typeface="Century Schoolbook" pitchFamily="18" charset="0"/>
              </a:rPr>
              <a:t> </a:t>
            </a:r>
            <a:r>
              <a:rPr lang="en-US" dirty="0" err="1" smtClean="0">
                <a:latin typeface="Century Schoolbook" pitchFamily="18" charset="0"/>
              </a:rPr>
              <a:t>Veche</a:t>
            </a:r>
            <a:r>
              <a:rPr lang="en-US" dirty="0" smtClean="0">
                <a:latin typeface="Century Schoolbook" pitchFamily="18" charset="0"/>
              </a:rPr>
              <a:t> (</a:t>
            </a:r>
            <a:r>
              <a:rPr lang="en-US" dirty="0" err="1" smtClean="0">
                <a:latin typeface="Century Schoolbook" pitchFamily="18" charset="0"/>
              </a:rPr>
              <a:t>vizitatrea</a:t>
            </a:r>
            <a:r>
              <a:rPr lang="en-US" dirty="0" smtClean="0">
                <a:latin typeface="Century Schoolbook" pitchFamily="18" charset="0"/>
              </a:rPr>
              <a:t> </a:t>
            </a:r>
            <a:r>
              <a:rPr lang="en-US" dirty="0" err="1" smtClean="0">
                <a:latin typeface="Century Schoolbook" pitchFamily="18" charset="0"/>
              </a:rPr>
              <a:t>localita</a:t>
            </a:r>
            <a:r>
              <a:rPr lang="ro-RO" dirty="0" smtClean="0">
                <a:latin typeface="Century Schoolbook" pitchFamily="18" charset="0"/>
              </a:rPr>
              <a:t>ţ</a:t>
            </a:r>
            <a:r>
              <a:rPr lang="en-US" dirty="0" smtClean="0">
                <a:latin typeface="Century Schoolbook" pitchFamily="18" charset="0"/>
              </a:rPr>
              <a:t>ii).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14:30 </a:t>
            </a:r>
            <a:r>
              <a:rPr lang="en-US" dirty="0" err="1" smtClean="0">
                <a:latin typeface="Century Schoolbook" pitchFamily="18" charset="0"/>
              </a:rPr>
              <a:t>dejun</a:t>
            </a:r>
            <a:r>
              <a:rPr lang="en-US" dirty="0" smtClean="0">
                <a:latin typeface="Century Schoolbook" pitchFamily="18" charset="0"/>
              </a:rPr>
              <a:t> </a:t>
            </a:r>
            <a:r>
              <a:rPr lang="en-US" dirty="0" err="1" smtClean="0">
                <a:latin typeface="Century Schoolbook" pitchFamily="18" charset="0"/>
              </a:rPr>
              <a:t>pesc</a:t>
            </a:r>
            <a:r>
              <a:rPr lang="ro-RO" dirty="0" smtClean="0">
                <a:latin typeface="Century Schoolbook" pitchFamily="18" charset="0"/>
              </a:rPr>
              <a:t>ă</a:t>
            </a:r>
            <a:r>
              <a:rPr lang="en-US" dirty="0" err="1" smtClean="0">
                <a:latin typeface="Century Schoolbook" pitchFamily="18" charset="0"/>
              </a:rPr>
              <a:t>resc</a:t>
            </a:r>
            <a:r>
              <a:rPr lang="en-US" dirty="0" smtClean="0">
                <a:latin typeface="Century Schoolbook" pitchFamily="18" charset="0"/>
              </a:rPr>
              <a:t> </a:t>
            </a:r>
            <a:r>
              <a:rPr lang="en-US" dirty="0" err="1" smtClean="0">
                <a:latin typeface="Century Schoolbook" pitchFamily="18" charset="0"/>
              </a:rPr>
              <a:t>pe</a:t>
            </a:r>
            <a:r>
              <a:rPr lang="en-US" dirty="0" smtClean="0">
                <a:latin typeface="Century Schoolbook" pitchFamily="18" charset="0"/>
              </a:rPr>
              <a:t> vapor cu </a:t>
            </a:r>
            <a:r>
              <a:rPr lang="en-US" dirty="0" err="1" smtClean="0">
                <a:latin typeface="Century Schoolbook" pitchFamily="18" charset="0"/>
              </a:rPr>
              <a:t>vin</a:t>
            </a:r>
            <a:r>
              <a:rPr lang="en-US" dirty="0" smtClean="0">
                <a:latin typeface="Century Schoolbook" pitchFamily="18" charset="0"/>
              </a:rPr>
              <a:t> de </a:t>
            </a:r>
            <a:r>
              <a:rPr lang="en-US" dirty="0" err="1" smtClean="0">
                <a:latin typeface="Century Schoolbook" pitchFamily="18" charset="0"/>
              </a:rPr>
              <a:t>Niculi</a:t>
            </a:r>
            <a:r>
              <a:rPr lang="ro-RO" dirty="0" smtClean="0">
                <a:latin typeface="Century Schoolbook" pitchFamily="18" charset="0"/>
              </a:rPr>
              <a:t>ţ</a:t>
            </a:r>
            <a:r>
              <a:rPr lang="en-US" dirty="0" smtClean="0">
                <a:latin typeface="Century Schoolbook" pitchFamily="18" charset="0"/>
              </a:rPr>
              <a:t>el. </a:t>
            </a:r>
            <a:r>
              <a:rPr lang="en-US" dirty="0" err="1" smtClean="0">
                <a:latin typeface="Century Schoolbook" pitchFamily="18" charset="0"/>
              </a:rPr>
              <a:t>Sosire</a:t>
            </a:r>
            <a:r>
              <a:rPr lang="en-US" dirty="0" smtClean="0">
                <a:latin typeface="Century Schoolbook" pitchFamily="18" charset="0"/>
              </a:rPr>
              <a:t> la </a:t>
            </a:r>
            <a:r>
              <a:rPr lang="en-US" dirty="0" err="1" smtClean="0">
                <a:latin typeface="Century Schoolbook" pitchFamily="18" charset="0"/>
              </a:rPr>
              <a:t>Tulcea</a:t>
            </a:r>
            <a:r>
              <a:rPr lang="en-US" dirty="0" smtClean="0">
                <a:latin typeface="Century Schoolbook" pitchFamily="18" charset="0"/>
              </a:rPr>
              <a:t> </a:t>
            </a:r>
            <a:r>
              <a:rPr lang="ro-RO" dirty="0" smtClean="0">
                <a:latin typeface="Century Schoolbook" pitchFamily="18" charset="0"/>
              </a:rPr>
              <a:t>î</a:t>
            </a:r>
            <a:r>
              <a:rPr lang="en-US" dirty="0" smtClean="0">
                <a:latin typeface="Century Schoolbook" pitchFamily="18" charset="0"/>
              </a:rPr>
              <a:t>n </a:t>
            </a:r>
            <a:r>
              <a:rPr lang="en-US" dirty="0" err="1" smtClean="0">
                <a:latin typeface="Century Schoolbook" pitchFamily="18" charset="0"/>
              </a:rPr>
              <a:t>jurul</a:t>
            </a:r>
            <a:r>
              <a:rPr lang="en-US" dirty="0" smtClean="0">
                <a:latin typeface="Century Schoolbook" pitchFamily="18" charset="0"/>
              </a:rPr>
              <a:t> </a:t>
            </a:r>
            <a:r>
              <a:rPr lang="en-US" dirty="0" err="1" smtClean="0">
                <a:latin typeface="Century Schoolbook" pitchFamily="18" charset="0"/>
              </a:rPr>
              <a:t>orei</a:t>
            </a:r>
            <a:r>
              <a:rPr lang="en-US" dirty="0" smtClean="0">
                <a:latin typeface="Century Schoolbook" pitchFamily="18" charset="0"/>
              </a:rPr>
              <a:t> 20:30. La </a:t>
            </a:r>
            <a:r>
              <a:rPr lang="en-US" dirty="0" err="1" smtClean="0">
                <a:latin typeface="Century Schoolbook" pitchFamily="18" charset="0"/>
              </a:rPr>
              <a:t>ora</a:t>
            </a:r>
            <a:r>
              <a:rPr lang="en-US" dirty="0" smtClean="0">
                <a:latin typeface="Century Schoolbook" pitchFamily="18" charset="0"/>
              </a:rPr>
              <a:t> 21.00 </a:t>
            </a:r>
            <a:r>
              <a:rPr lang="en-US" dirty="0" err="1" smtClean="0">
                <a:latin typeface="Century Schoolbook" pitchFamily="18" charset="0"/>
              </a:rPr>
              <a:t>cina</a:t>
            </a:r>
            <a:r>
              <a:rPr lang="en-US" dirty="0" smtClean="0">
                <a:latin typeface="Century Schoolbook" pitchFamily="18" charset="0"/>
              </a:rPr>
              <a:t> la </a:t>
            </a:r>
            <a:r>
              <a:rPr lang="en-US" dirty="0" err="1" smtClean="0">
                <a:latin typeface="Century Schoolbook" pitchFamily="18" charset="0"/>
              </a:rPr>
              <a:t>restaurantul</a:t>
            </a:r>
            <a:r>
              <a:rPr lang="en-US" dirty="0" smtClean="0">
                <a:latin typeface="Century Schoolbook" pitchFamily="18" charset="0"/>
              </a:rPr>
              <a:t> </a:t>
            </a:r>
            <a:r>
              <a:rPr lang="en-US" dirty="0" err="1" smtClean="0">
                <a:latin typeface="Century Schoolbook" pitchFamily="18" charset="0"/>
              </a:rPr>
              <a:t>hotelului</a:t>
            </a:r>
            <a:r>
              <a:rPr lang="en-US" dirty="0" smtClean="0">
                <a:latin typeface="Century Schoolbook" pitchFamily="18" charset="0"/>
              </a:rPr>
              <a:t> Delta. </a:t>
            </a:r>
            <a:r>
              <a:rPr lang="en-US" dirty="0" err="1" smtClean="0">
                <a:latin typeface="Century Schoolbook" pitchFamily="18" charset="0"/>
              </a:rPr>
              <a:t>Gratuit</a:t>
            </a:r>
            <a:r>
              <a:rPr lang="en-US" dirty="0" smtClean="0">
                <a:latin typeface="Century Schoolbook" pitchFamily="18" charset="0"/>
              </a:rPr>
              <a:t>, </a:t>
            </a:r>
            <a:r>
              <a:rPr lang="en-US" dirty="0" err="1" smtClean="0">
                <a:latin typeface="Century Schoolbook" pitchFamily="18" charset="0"/>
              </a:rPr>
              <a:t>acces</a:t>
            </a:r>
            <a:r>
              <a:rPr lang="en-US" dirty="0" smtClean="0">
                <a:latin typeface="Century Schoolbook" pitchFamily="18" charset="0"/>
              </a:rPr>
              <a:t> la </a:t>
            </a:r>
            <a:r>
              <a:rPr lang="en-US" dirty="0" err="1" smtClean="0">
                <a:latin typeface="Century Schoolbook" pitchFamily="18" charset="0"/>
              </a:rPr>
              <a:t>piscin</a:t>
            </a:r>
            <a:r>
              <a:rPr lang="ro-RO" dirty="0" smtClean="0">
                <a:latin typeface="Century Schoolbook" pitchFamily="18" charset="0"/>
              </a:rPr>
              <a:t>ă</a:t>
            </a:r>
            <a:r>
              <a:rPr lang="en-US" dirty="0" smtClean="0">
                <a:latin typeface="Century Schoolbook" pitchFamily="18" charset="0"/>
              </a:rPr>
              <a:t> p</a:t>
            </a:r>
            <a:r>
              <a:rPr lang="ro-RO" dirty="0" smtClean="0">
                <a:latin typeface="Century Schoolbook" pitchFamily="18" charset="0"/>
              </a:rPr>
              <a:t>â</a:t>
            </a:r>
            <a:r>
              <a:rPr lang="en-US" dirty="0" smtClean="0">
                <a:latin typeface="Century Schoolbook" pitchFamily="18" charset="0"/>
              </a:rPr>
              <a:t>n</a:t>
            </a:r>
            <a:r>
              <a:rPr lang="ro-RO" dirty="0" smtClean="0">
                <a:latin typeface="Century Schoolbook" pitchFamily="18" charset="0"/>
              </a:rPr>
              <a:t>ă</a:t>
            </a:r>
            <a:r>
              <a:rPr lang="en-US" dirty="0" smtClean="0">
                <a:latin typeface="Century Schoolbook" pitchFamily="18" charset="0"/>
              </a:rPr>
              <a:t> la </a:t>
            </a:r>
            <a:r>
              <a:rPr lang="en-US" dirty="0" err="1" smtClean="0">
                <a:latin typeface="Century Schoolbook" pitchFamily="18" charset="0"/>
              </a:rPr>
              <a:t>ora</a:t>
            </a:r>
            <a:r>
              <a:rPr lang="en-US" dirty="0" smtClean="0">
                <a:latin typeface="Century Schoolbook" pitchFamily="18" charset="0"/>
              </a:rPr>
              <a:t> 24:00.</a:t>
            </a:r>
          </a:p>
          <a:p>
            <a:endParaRPr lang="en-US" dirty="0" smtClean="0">
              <a:latin typeface="Century Schoolbook" pitchFamily="18" charset="0"/>
            </a:endParaRPr>
          </a:p>
          <a:p>
            <a:endParaRPr lang="en-US" dirty="0" smtClean="0">
              <a:latin typeface="Century Schoolbook" pitchFamily="18" charset="0"/>
            </a:endParaRPr>
          </a:p>
          <a:p>
            <a:endParaRPr lang="en-US" dirty="0">
              <a:latin typeface="Century Schoolbook"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620</TotalTime>
  <Words>229</Words>
  <Application>Microsoft Office PowerPoint</Application>
  <PresentationFormat>Expunere pe ecran (4:3)</PresentationFormat>
  <Paragraphs>166</Paragraphs>
  <Slides>18</Slides>
  <Notes>0</Notes>
  <HiddenSlides>0</HiddenSlides>
  <MMClips>0</MMClips>
  <ScaleCrop>false</ScaleCrop>
  <HeadingPairs>
    <vt:vector size="4" baseType="variant">
      <vt:variant>
        <vt:lpstr>Temă</vt:lpstr>
      </vt:variant>
      <vt:variant>
        <vt:i4>1</vt:i4>
      </vt:variant>
      <vt:variant>
        <vt:lpstr>Titluri diapozitive</vt:lpstr>
      </vt:variant>
      <vt:variant>
        <vt:i4>18</vt:i4>
      </vt:variant>
    </vt:vector>
  </HeadingPairs>
  <TitlesOfParts>
    <vt:vector size="19" baseType="lpstr">
      <vt:lpstr>Flux</vt:lpstr>
      <vt:lpstr>GRUP ŞCOLAR ECONOMIC DE TURISM IAŞI </vt:lpstr>
      <vt:lpstr>CUPRINS</vt:lpstr>
      <vt:lpstr>Diapozitivul 3</vt:lpstr>
      <vt:lpstr>Diapozitivul 4</vt:lpstr>
      <vt:lpstr>Diapozitivul 5</vt:lpstr>
      <vt:lpstr>Diapozitivul 6</vt:lpstr>
      <vt:lpstr>Diapozitivul 7</vt:lpstr>
      <vt:lpstr>Diapozitivul 8</vt:lpstr>
      <vt:lpstr>Diapozitivul 9</vt:lpstr>
      <vt:lpstr>Diapozitivul 10</vt:lpstr>
      <vt:lpstr>Diapozitivul 11</vt:lpstr>
      <vt:lpstr>Diapozitivul 12</vt:lpstr>
      <vt:lpstr>Diapozitivul 13</vt:lpstr>
      <vt:lpstr>Diapozitivul 14</vt:lpstr>
      <vt:lpstr>Diapozitivul 15</vt:lpstr>
      <vt:lpstr>Diapozitivul 16</vt:lpstr>
      <vt:lpstr>Diapozitivul 17</vt:lpstr>
      <vt:lpstr>Diapozitivul 18</vt:lpstr>
    </vt:vector>
  </TitlesOfParts>
  <Company>Logodnicii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 ŞCOLAR ECONOMIC DE TURISM IAŞI </dc:title>
  <dc:creator>Alexutza</dc:creator>
  <cp:lastModifiedBy>Alexutza</cp:lastModifiedBy>
  <cp:revision>52</cp:revision>
  <dcterms:created xsi:type="dcterms:W3CDTF">2010-09-29T18:27:41Z</dcterms:created>
  <dcterms:modified xsi:type="dcterms:W3CDTF">2010-09-30T21:32:34Z</dcterms:modified>
</cp:coreProperties>
</file>